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115"/>
  </p:notesMasterIdLst>
  <p:handoutMasterIdLst>
    <p:handoutMasterId r:id="rId116"/>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424"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428" r:id="rId73"/>
    <p:sldId id="378" r:id="rId74"/>
    <p:sldId id="345" r:id="rId75"/>
    <p:sldId id="360" r:id="rId76"/>
    <p:sldId id="346" r:id="rId77"/>
    <p:sldId id="347" r:id="rId78"/>
    <p:sldId id="341" r:id="rId79"/>
    <p:sldId id="377" r:id="rId80"/>
    <p:sldId id="357" r:id="rId81"/>
    <p:sldId id="330" r:id="rId82"/>
    <p:sldId id="339" r:id="rId83"/>
    <p:sldId id="425" r:id="rId84"/>
    <p:sldId id="343" r:id="rId85"/>
    <p:sldId id="344" r:id="rId86"/>
    <p:sldId id="348" r:id="rId87"/>
    <p:sldId id="380" r:id="rId88"/>
    <p:sldId id="381" r:id="rId89"/>
    <p:sldId id="382" r:id="rId90"/>
    <p:sldId id="383" r:id="rId91"/>
    <p:sldId id="352" r:id="rId92"/>
    <p:sldId id="362" r:id="rId93"/>
    <p:sldId id="349" r:id="rId94"/>
    <p:sldId id="361" r:id="rId95"/>
    <p:sldId id="351" r:id="rId96"/>
    <p:sldId id="350" r:id="rId97"/>
    <p:sldId id="356" r:id="rId98"/>
    <p:sldId id="384" r:id="rId99"/>
    <p:sldId id="385" r:id="rId100"/>
    <p:sldId id="386" r:id="rId101"/>
    <p:sldId id="391" r:id="rId102"/>
    <p:sldId id="392" r:id="rId103"/>
    <p:sldId id="388" r:id="rId104"/>
    <p:sldId id="426" r:id="rId105"/>
    <p:sldId id="390" r:id="rId106"/>
    <p:sldId id="393" r:id="rId107"/>
    <p:sldId id="398" r:id="rId108"/>
    <p:sldId id="399" r:id="rId109"/>
    <p:sldId id="400" r:id="rId110"/>
    <p:sldId id="397" r:id="rId111"/>
    <p:sldId id="394" r:id="rId112"/>
    <p:sldId id="427" r:id="rId113"/>
    <p:sldId id="379" r:id="rId114"/>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66FF33"/>
    <a:srgbClr val="0000FF"/>
    <a:srgbClr val="FFFF97"/>
    <a:srgbClr val="FF0000"/>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5065" autoAdjust="0"/>
  </p:normalViewPr>
  <p:slideViewPr>
    <p:cSldViewPr snapToGrid="0">
      <p:cViewPr varScale="1">
        <p:scale>
          <a:sx n="109" d="100"/>
          <a:sy n="109"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r>
              <a:rPr lang="en-NZ" dirty="0"/>
              <a:t>The data can be found in the</a:t>
            </a:r>
            <a:r>
              <a:rPr lang="en-NZ" baseline="0" dirty="0"/>
              <a:t> Excel file MilkVolAM2009.xlsx  on Stream.  This data is actual part of a larger study on milk production over the period of 2008 to 2010.</a:t>
            </a:r>
            <a:endParaRPr lang="en-NZ" dirty="0"/>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3FCF9F62-2292-4B65-B857-5D6A2444F935}" type="datetime5">
              <a:rPr lang="en-NZ" altLang="en-US" smtClean="0"/>
              <a:t>30-May-23</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9AFE4A3D-256A-440D-861E-F20DD265D303}" type="datetime5">
              <a:rPr lang="en-NZ" altLang="en-US" smtClean="0"/>
              <a:t>30-May-23</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3B05C705-349C-41D2-89D2-C2539BE3122B}" type="datetime5">
              <a:rPr lang="en-NZ" altLang="en-US" smtClean="0"/>
              <a:t>30-May-23</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D0DBEEE2-561E-41FB-911B-0372F91F6E5B}" type="datetime5">
              <a:rPr lang="en-NZ" altLang="en-US" smtClean="0"/>
              <a:t>30-May-23</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F34BFD8F-528F-4CDC-A648-9793E819BCE8}" type="datetime5">
              <a:rPr lang="en-NZ" altLang="en-US" smtClean="0"/>
              <a:t>30-May-23</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52CF9790-7E7D-4BA3-BD8C-710F923A118E}" type="datetime5">
              <a:rPr lang="en-NZ" altLang="en-US" smtClean="0"/>
              <a:t>30-May-23</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166D724C-7204-4003-95B7-0648379484C4}" type="datetime5">
              <a:rPr lang="en-NZ" altLang="en-US" smtClean="0"/>
              <a:t>30-May-23</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8CD19F18-A893-429A-8D19-0F9949798289}" type="datetime5">
              <a:rPr lang="en-NZ" altLang="en-US" smtClean="0"/>
              <a:t>30-May-23</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1BBB7E51-FC04-4DA9-B3B2-24AD6E26C4B2}" type="datetime5">
              <a:rPr lang="en-NZ" altLang="en-US" smtClean="0"/>
              <a:t>30-May-23</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B136C73D-B9BC-4B8D-84D0-0EE93E631875}" type="datetime5">
              <a:rPr lang="en-NZ" altLang="en-US" smtClean="0"/>
              <a:t>30-May-23</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D564E83-69BA-4F11-9212-D102717C14F1}" type="datetime5">
              <a:rPr lang="en-NZ" altLang="en-US" smtClean="0"/>
              <a:t>30-May-23</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4DFCC678-0A19-47B3-9BFA-B06B1616BFA4}" type="datetime5">
              <a:rPr lang="en-NZ" altLang="en-US" smtClean="0"/>
              <a:t>30-May-23</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1CA30C21-F4EA-42A6-84EE-0DEB93C63D17}" type="datetime5">
              <a:rPr lang="en-NZ" altLang="en-US" smtClean="0"/>
              <a:t>30-May-23</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2D457E50-CD41-491B-A2C7-6ECF5CA47DEB}" type="datetime5">
              <a:rPr lang="en-NZ" altLang="en-US" smtClean="0"/>
              <a:t>30-May-23</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390CF27-9187-4DA6-B3DF-DD13DFC33EF1}" type="datetime5">
              <a:rPr lang="en-NZ" altLang="en-US" smtClean="0"/>
              <a:t>30-May-23</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0695207-1F12-4ACD-BB23-349C6534DD38}" type="datetime5">
              <a:rPr lang="en-NZ" altLang="en-US" smtClean="0"/>
              <a:t>30-May-23</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89E5C243-971B-440E-AEF2-7D4FF15B8E83}" type="datetime5">
              <a:rPr lang="en-NZ" altLang="en-US" smtClean="0"/>
              <a:t>30-May-23</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937" y="4349579"/>
            <a:ext cx="1811210" cy="18112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University of Jaffna</a:t>
            </a:r>
            <a:r>
              <a:rPr lang="en-US" altLang="en-US" sz="2400" b="1" dirty="0">
                <a:solidFill>
                  <a:srgbClr val="000099"/>
                </a:solidFill>
                <a:latin typeface="Bookman Old Style" panose="02050604050505020204" pitchFamily="18" charset="0"/>
                <a:cs typeface="Arabic Typesetting" panose="03020402040406030203" pitchFamily="66" charset="-78"/>
              </a:rPr>
              <a:t>.</a:t>
            </a: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Email</a:t>
            </a:r>
            <a:r>
              <a:rPr lang="en-US" altLang="en-US" sz="2400" dirty="0">
                <a:latin typeface="Bookman Old Style" panose="02050604050505020204" pitchFamily="18" charset="0"/>
                <a:cs typeface="Arabic Typesetting" panose="03020402040406030203" pitchFamily="66" charset="-78"/>
              </a:rPr>
              <a:t>: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1E34EBE2-0AE9-47C0-9F95-B205AEEDB779}"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727465"/>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smtClean="0">
                          <a:solidFill>
                            <a:srgbClr val="0000FF"/>
                          </a:solidFill>
                          <a:latin typeface="Cambria Math" panose="02040503050406030204" pitchFamily="18" charset="0"/>
                          <a:cs typeface="Times New Roman" panose="02020603050405020304" pitchFamily="18" charset="0"/>
                        </a:rPr>
                        <m:t>𝑍</m:t>
                      </m:r>
                      <m:r>
                        <a:rPr lang="en-US" sz="2400" i="1" smtClean="0">
                          <a:solidFill>
                            <a:srgbClr val="0000FF"/>
                          </a:solidFill>
                          <a:latin typeface="Cambria Math" panose="02040503050406030204" pitchFamily="18" charset="0"/>
                          <a:cs typeface="Times New Roman" panose="02020603050405020304" pitchFamily="18" charset="0"/>
                        </a:rPr>
                        <m:t>=</m:t>
                      </m:r>
                      <m:f>
                        <m:fPr>
                          <m:ctrlPr>
                            <a:rPr lang="en-US" sz="2400" i="1">
                              <a:solidFill>
                                <a:srgbClr val="0000FF"/>
                              </a:solidFill>
                              <a:latin typeface="Cambria Math" panose="02040503050406030204" pitchFamily="18" charset="0"/>
                              <a:cs typeface="Times New Roman" panose="02020603050405020304" pitchFamily="18" charset="0"/>
                            </a:rPr>
                          </m:ctrlPr>
                        </m:fPr>
                        <m:num>
                          <m:acc>
                            <m:accPr>
                              <m:chr m:val="̂"/>
                              <m:ctrlPr>
                                <a:rPr lang="en-US" sz="2400" i="1">
                                  <a:solidFill>
                                    <a:srgbClr val="0000FF"/>
                                  </a:solidFill>
                                  <a:latin typeface="Cambria Math" panose="02040503050406030204" pitchFamily="18" charset="0"/>
                                  <a:cs typeface="Times New Roman" panose="02020603050405020304" pitchFamily="18" charset="0"/>
                                </a:rPr>
                              </m:ctrlPr>
                            </m:accPr>
                            <m:e>
                              <m:r>
                                <a:rPr lang="en-US" sz="2400" i="1">
                                  <a:solidFill>
                                    <a:srgbClr val="0000FF"/>
                                  </a:solidFill>
                                  <a:latin typeface="Cambria Math" panose="02040503050406030204" pitchFamily="18" charset="0"/>
                                  <a:cs typeface="Times New Roman" panose="02020603050405020304" pitchFamily="18" charset="0"/>
                                </a:rPr>
                                <m:t>𝑝</m:t>
                              </m:r>
                            </m:e>
                          </m:acc>
                          <m:r>
                            <a:rPr lang="en-GB"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solidFill>
                                    <a:srgbClr val="0000FF"/>
                                  </a:solidFill>
                                  <a:latin typeface="Cambria Math" panose="02040503050406030204" pitchFamily="18" charset="0"/>
                                  <a:cs typeface="Times New Roman" panose="02020603050405020304" pitchFamily="18" charset="0"/>
                                </a:rPr>
                              </m:ctrlPr>
                            </m:radPr>
                            <m:deg/>
                            <m:e>
                              <m:f>
                                <m:fPr>
                                  <m:ctrlPr>
                                    <a:rPr lang="en-GB" sz="2400" i="1">
                                      <a:solidFill>
                                        <a:srgbClr val="0000FF"/>
                                      </a:solidFill>
                                      <a:latin typeface="Cambria Math" panose="02040503050406030204" pitchFamily="18" charset="0"/>
                                    </a:rPr>
                                  </m:ctrlPr>
                                </m:fPr>
                                <m:num>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(1−</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m:t>
                                  </m:r>
                                </m:num>
                                <m:den>
                                  <m:r>
                                    <a:rPr lang="en-GB" sz="2400" i="1">
                                      <a:solidFill>
                                        <a:srgbClr val="0000FF"/>
                                      </a:solidFill>
                                      <a:latin typeface="Cambria Math" panose="02040503050406030204" pitchFamily="18" charset="0"/>
                                    </a:rPr>
                                    <m:t>𝑛</m:t>
                                  </m:r>
                                </m:den>
                              </m:f>
                            </m:e>
                          </m:rad>
                        </m:den>
                      </m:f>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oMath>
                </a14:m>
                <a:r>
                  <a:rPr lang="en-US" sz="2400" dirty="0">
                    <a:latin typeface="Times New Roman" panose="02020603050405020304" pitchFamily="18" charset="0"/>
                    <a:cs typeface="Times New Roman" panose="02020603050405020304" pitchFamily="18" charset="0"/>
                  </a:rPr>
                  <a:t> is sample proportion.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is Hypothesis proportion and </a:t>
                </a:r>
                <a14:m>
                  <m:oMath xmlns:m="http://schemas.openxmlformats.org/officeDocument/2006/math">
                    <m:r>
                      <a:rPr lang="en-US" sz="2400" i="1" dirty="0" smtClean="0">
                        <a:latin typeface="Cambria Math" panose="02040503050406030204" pitchFamily="18" charset="0"/>
                      </a:rPr>
                      <m:t>𝑛</m:t>
                    </m:r>
                  </m:oMath>
                </a14:m>
                <a:r>
                  <a:rPr lang="en-US" sz="2400" dirty="0">
                    <a:latin typeface="Times New Roman" panose="02020603050405020304" pitchFamily="18" charset="0"/>
                    <a:cs typeface="Times New Roman" panose="02020603050405020304" pitchFamily="18" charset="0"/>
                  </a:rPr>
                  <a:t> is the sample size.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3: </a:t>
                </a:r>
                <a:r>
                  <a:rPr lang="en-US" sz="2400" dirty="0">
                    <a:solidFill>
                      <a:srgbClr val="000000"/>
                    </a:solidFill>
                    <a:latin typeface="Times New Roman" panose="02020603050405020304" pitchFamily="18" charset="0"/>
                    <a:cs typeface="Times New Roman" panose="02020603050405020304" pitchFamily="18" charset="0"/>
                  </a:rPr>
                  <a:t>Find the critical value and Identify critical region</a:t>
                </a:r>
              </a:p>
              <a:p>
                <a:pPr lvl="5" algn="just"/>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solidFill>
                      <a:srgbClr val="0000FF"/>
                    </a:solidFill>
                    <a:latin typeface="Times New Roman" panose="02020603050405020304" pitchFamily="18" charset="0"/>
                    <a:cs typeface="Times New Roman" panose="02020603050405020304" pitchFamily="18" charset="0"/>
                  </a:rPr>
                  <a:t> if test is one sided.</a:t>
                </a:r>
              </a:p>
              <a:p>
                <a:pPr lvl="5" algn="just"/>
                <a:r>
                  <a:rPr lang="en-US" sz="2400" dirty="0">
                    <a:solidFill>
                      <a:srgbClr val="0000FF"/>
                    </a:solidFill>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f>
                          <m:fPr>
                            <m:type m:val="skw"/>
                            <m:ctrlPr>
                              <a:rPr lang="en-US" sz="2400" i="1" dirty="0">
                                <a:solidFill>
                                  <a:srgbClr val="0000FF"/>
                                </a:solidFill>
                                <a:latin typeface="Cambria Math" panose="02040503050406030204" pitchFamily="18" charset="0"/>
                                <a:cs typeface="Times New Roman" panose="02020603050405020304" pitchFamily="18" charset="0"/>
                              </a:rPr>
                            </m:ctrlPr>
                          </m:fPr>
                          <m:num>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rgbClr val="0000FF"/>
                                </a:solidFill>
                                <a:latin typeface="Cambria Math" panose="02040503050406030204" pitchFamily="18" charset="0"/>
                                <a:cs typeface="Times New Roman" panose="02020603050405020304" pitchFamily="18" charset="0"/>
                              </a:rPr>
                              <m:t>2</m:t>
                            </m:r>
                          </m:den>
                        </m:f>
                      </m:sub>
                    </m:s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cs typeface="Times New Roman" panose="02020603050405020304" pitchFamily="18" charset="0"/>
                  </a:rPr>
                  <a:t>if test is two sided.</a:t>
                </a:r>
              </a:p>
              <a:p>
                <a:pPr lvl="5" algn="just"/>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a:t>
                </a:r>
                <a:r>
                  <a:rPr lang="en-US" sz="2400" dirty="0">
                    <a:solidFill>
                      <a:srgbClr val="000000"/>
                    </a:solidFill>
                    <a:latin typeface="Times New Roman" panose="02020603050405020304" pitchFamily="18" charset="0"/>
                    <a:cs typeface="Times New Roman" panose="02020603050405020304" pitchFamily="18" charset="0"/>
                  </a:rPr>
                  <a:t>Make decision: Reject H</a:t>
                </a:r>
                <a:r>
                  <a:rPr lang="en-US" sz="16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 if test statistics value falls in the critical region (shaded area) do not reject otherwise.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a:t>
                </a:r>
                <a:r>
                  <a:rPr lang="en-US" sz="2400" dirty="0">
                    <a:solidFill>
                      <a:srgbClr val="000000"/>
                    </a:solidFill>
                    <a:latin typeface="Times New Roman" panose="02020603050405020304" pitchFamily="18" charset="0"/>
                    <a:cs typeface="Times New Roman" panose="02020603050405020304" pitchFamily="18" charset="0"/>
                  </a:rPr>
                  <a:t>State the conclusion in nontechnical terms.</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727465"/>
              </a:xfrm>
              <a:prstGeom prst="rect">
                <a:avLst/>
              </a:prstGeom>
              <a:blipFill>
                <a:blip r:embed="rId2"/>
                <a:stretch>
                  <a:fillRect l="-1177" t="-851" r="-1177" b="-1489"/>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F67618F3-7057-42FB-82EF-7212C5C3EA84}"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100</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97197959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9400" y="541867"/>
                <a:ext cx="8229600" cy="3886200"/>
              </a:xfrm>
            </p:spPr>
            <p:txBody>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Example : </a:t>
                </a:r>
                <a:r>
                  <a:rPr lang="en-US" sz="2400" dirty="0">
                    <a:latin typeface="Times New Roman" panose="02020603050405020304" pitchFamily="18" charset="0"/>
                    <a:cs typeface="Times New Roman" panose="02020603050405020304" pitchFamily="18" charset="0"/>
                  </a:rPr>
                  <a:t>A factory is producing 50,000 pairs of shoes daily. In order to test the claim that substandard shoes produced by the company is not 1 %. A sample of 500 shoes are examined and found that 1.9 % are substandard in the sample. Use 5 % level of significance to test the claim. (write all five steps)</a:t>
                </a:r>
              </a:p>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Solutions:</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Step 1: Hypotheses</a:t>
                </a: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r>
                  <a:rPr lang="en-US" sz="2400" dirty="0">
                    <a:latin typeface="Times New Roman" panose="02020603050405020304" pitchFamily="18" charset="0"/>
                    <a:cs typeface="Times New Roman" panose="02020603050405020304" pitchFamily="18" charset="0"/>
                  </a:rPr>
                  <a:t> (two sided test)</a:t>
                </a:r>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lvl="1" indent="0">
                  <a:buNone/>
                </a:pPr>
                <a:r>
                  <a:rPr lang="en-US" sz="2400" dirty="0">
                    <a:solidFill>
                      <a:srgbClr val="FF0000"/>
                    </a:solidFill>
                    <a:latin typeface="Times New Roman" panose="02020603050405020304" pitchFamily="18" charset="0"/>
                    <a:cs typeface="Times New Roman" panose="02020603050405020304" pitchFamily="18" charset="0"/>
                  </a:rPr>
                  <a:t>Step 2: Test statistics value:</a:t>
                </a:r>
              </a:p>
              <a:p>
                <a:pPr marL="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𝑍</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m:t>
                                  </m:r>
                                </m:num>
                                <m:den>
                                  <m:r>
                                    <a:rPr lang="en-GB" sz="2400" i="1">
                                      <a:latin typeface="Cambria Math" panose="02040503050406030204" pitchFamily="18" charset="0"/>
                                    </a:rPr>
                                    <m:t>𝑛</m:t>
                                  </m:r>
                                </m:den>
                              </m:f>
                            </m:e>
                          </m:rad>
                        </m:den>
                      </m:f>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0.019</m:t>
                          </m:r>
                          <m:r>
                            <a:rPr lang="en-GB" sz="2400" i="1">
                              <a:latin typeface="Cambria Math" panose="02040503050406030204" pitchFamily="18" charset="0"/>
                            </a:rPr>
                            <m:t>−</m:t>
                          </m:r>
                          <m:r>
                            <a:rPr lang="en-US" sz="2400" i="1">
                              <a:latin typeface="Cambria Math" panose="02040503050406030204" pitchFamily="18" charset="0"/>
                            </a:rPr>
                            <m:t>0.01</m:t>
                          </m:r>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r>
                                    <a:rPr lang="en-US" sz="2400" i="1">
                                      <a:latin typeface="Cambria Math" panose="02040503050406030204" pitchFamily="18" charset="0"/>
                                    </a:rPr>
                                    <m:t>0.01</m:t>
                                  </m:r>
                                  <m:r>
                                    <a:rPr lang="en-US" sz="2400" i="1">
                                      <a:latin typeface="Cambria Math" panose="02040503050406030204" pitchFamily="18" charset="0"/>
                                      <a:ea typeface="Cambria Math" panose="02040503050406030204" pitchFamily="18" charset="0"/>
                                      <a:cs typeface="Times New Roman" panose="02020603050405020304" pitchFamily="18" charset="0"/>
                                    </a:rPr>
                                    <m:t> </m:t>
                                  </m:r>
                                  <m:r>
                                    <a:rPr lang="en-GB" sz="2400" i="1">
                                      <a:latin typeface="Cambria Math" panose="02040503050406030204" pitchFamily="18" charset="0"/>
                                    </a:rPr>
                                    <m:t>(1−</m:t>
                                  </m:r>
                                  <m:r>
                                    <a:rPr lang="en-US" sz="2400" i="1">
                                      <a:latin typeface="Cambria Math" panose="02040503050406030204" pitchFamily="18" charset="0"/>
                                    </a:rPr>
                                    <m:t>0.01</m:t>
                                  </m:r>
                                  <m:r>
                                    <a:rPr lang="en-GB" sz="2400" i="1">
                                      <a:latin typeface="Cambria Math" panose="02040503050406030204" pitchFamily="18" charset="0"/>
                                    </a:rPr>
                                    <m:t>)</m:t>
                                  </m:r>
                                </m:num>
                                <m:den>
                                  <m:r>
                                    <a:rPr lang="en-US" sz="2400" i="1">
                                      <a:latin typeface="Cambria Math" panose="02040503050406030204" pitchFamily="18" charset="0"/>
                                    </a:rPr>
                                    <m:t>500</m:t>
                                  </m:r>
                                </m:den>
                              </m:f>
                            </m:e>
                          </m:rad>
                        </m:den>
                      </m:f>
                      <m:r>
                        <a:rPr lang="en-US" sz="2400" i="1">
                          <a:latin typeface="Cambria Math" panose="02040503050406030204" pitchFamily="18" charset="0"/>
                        </a:rPr>
                        <m:t>=2.022 </m:t>
                      </m:r>
                    </m:oMath>
                  </m:oMathPara>
                </a14:m>
                <a:endParaRPr lang="en-US" sz="2400" dirty="0"/>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9400" y="541867"/>
                <a:ext cx="8229600" cy="3886200"/>
              </a:xfrm>
              <a:blipFill>
                <a:blip r:embed="rId2"/>
                <a:stretch>
                  <a:fillRect l="-1185" t="-1256" r="-1111" b="-45840"/>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257B9F38-4D95-4A8D-96B9-61C8BC6091DF}"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101</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21632480"/>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179" y="660913"/>
                <a:ext cx="8176307" cy="5252207"/>
              </a:xfrm>
              <a:prstGeom prst="rect">
                <a:avLst/>
              </a:prstGeom>
            </p:spPr>
            <p:txBody>
              <a:bodyPr wrap="square">
                <a:spAutoFit/>
              </a:bodyPr>
              <a:lstStyle/>
              <a:p>
                <a:endParaRPr lang="en-US" dirty="0"/>
              </a:p>
              <a:p>
                <a:r>
                  <a:rPr lang="en-US" sz="2400" dirty="0">
                    <a:solidFill>
                      <a:srgbClr val="FF0000"/>
                    </a:solidFill>
                    <a:latin typeface="Times New Roman" panose="02020603050405020304" pitchFamily="18" charset="0"/>
                    <a:cs typeface="Times New Roman" panose="02020603050405020304" pitchFamily="18" charset="0"/>
                  </a:rPr>
                  <a:t>Step 3: Critical value calculation and identify Critical region: </a:t>
                </a:r>
              </a:p>
              <a:p>
                <a:r>
                  <a:rPr lang="en-US" sz="2400" dirty="0">
                    <a:latin typeface="Times New Roman" panose="02020603050405020304" pitchFamily="18" charset="0"/>
                    <a:cs typeface="Times New Roman" panose="02020603050405020304" pitchFamily="18" charset="0"/>
                  </a:rPr>
                  <a:t>This is two sided test (look at the hypotheses to find one or two sided test) so that the critical value is </a:t>
                </a:r>
                <a14:m>
                  <m:oMath xmlns:m="http://schemas.openxmlformats.org/officeDocument/2006/math">
                    <m:sSub>
                      <m:sSubPr>
                        <m:ctrlPr>
                          <a:rPr lang="en-US" sz="2400" i="1" dirty="0" smtClean="0">
                            <a:solidFill>
                              <a:schemeClr val="tx1"/>
                            </a:solidFill>
                            <a:latin typeface="Cambria Math" panose="02040503050406030204" pitchFamily="18" charset="0"/>
                            <a:cs typeface="Times New Roman" panose="02020603050405020304" pitchFamily="18" charset="0"/>
                          </a:rPr>
                        </m:ctrlPr>
                      </m:sSubPr>
                      <m:e>
                        <m:r>
                          <a:rPr lang="en-US" sz="2400" i="1" dirty="0">
                            <a:solidFill>
                              <a:schemeClr val="tx1"/>
                            </a:solidFill>
                            <a:latin typeface="Cambria Math" panose="02040503050406030204" pitchFamily="18" charset="0"/>
                            <a:cs typeface="Times New Roman" panose="02020603050405020304" pitchFamily="18" charset="0"/>
                          </a:rPr>
                          <m:t>𝑍</m:t>
                        </m:r>
                      </m:e>
                      <m:sub>
                        <m:f>
                          <m:fPr>
                            <m:type m:val="skw"/>
                            <m:ctrlPr>
                              <a:rPr lang="en-US" sz="2400" i="1" dirty="0">
                                <a:solidFill>
                                  <a:schemeClr val="tx1"/>
                                </a:solidFill>
                                <a:latin typeface="Cambria Math" panose="02040503050406030204" pitchFamily="18" charset="0"/>
                                <a:cs typeface="Times New Roman" panose="02020603050405020304" pitchFamily="18" charset="0"/>
                              </a:rPr>
                            </m:ctrlPr>
                          </m:fPr>
                          <m:num>
                            <m:r>
                              <a:rPr lang="en-US"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chemeClr val="tx1"/>
                                </a:solidFill>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For </a:t>
                </a:r>
                <a14:m>
                  <m:oMath xmlns:m="http://schemas.openxmlformats.org/officeDocument/2006/math">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4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𝑍</m:t>
                        </m:r>
                      </m:e>
                      <m:sub>
                        <m:f>
                          <m:fPr>
                            <m:type m:val="skw"/>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 1.96 (when tail area under the Z-curve is 0.025, Z value is 1.96.)</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Reject or Do not reject H</a:t>
                </a:r>
                <a:r>
                  <a:rPr lang="en-US" dirty="0">
                    <a:solidFill>
                      <a:srgbClr val="FF0000"/>
                    </a:solidFill>
                    <a:latin typeface="Times New Roman" panose="02020603050405020304" pitchFamily="18" charset="0"/>
                    <a:cs typeface="Times New Roman" panose="02020603050405020304" pitchFamily="18" charset="0"/>
                  </a:rPr>
                  <a:t>0</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Test value is 2.022 and critical value is 1.96(from Z table). In this example, test value falls in rejection region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(2.02 is greater than 1.96)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Write in nontechnical term: </a:t>
                </a:r>
                <a:r>
                  <a:rPr lang="en-US" sz="2400" dirty="0">
                    <a:latin typeface="Times New Roman" panose="02020603050405020304" pitchFamily="18" charset="0"/>
                    <a:cs typeface="Times New Roman" panose="02020603050405020304" pitchFamily="18" charset="0"/>
                  </a:rPr>
                  <a:t>Proportion of defective shoes is not 1 %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445179" y="660913"/>
                <a:ext cx="8176307" cy="5252207"/>
              </a:xfrm>
              <a:prstGeom prst="rect">
                <a:avLst/>
              </a:prstGeom>
              <a:blipFill>
                <a:blip r:embed="rId2"/>
                <a:stretch>
                  <a:fillRect l="-1119" r="-2013" b="-1740"/>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2A5EF7BC-0520-42C4-BF66-A5CCE8780827}"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102</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168039158"/>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541867"/>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Example 10: </a:t>
            </a:r>
          </a:p>
          <a:p>
            <a:pPr marL="0" indent="0" algn="just">
              <a:buNone/>
            </a:pPr>
            <a:r>
              <a:rPr lang="en-US" dirty="0">
                <a:latin typeface="Times New Roman" panose="02020603050405020304" pitchFamily="18" charset="0"/>
                <a:cs typeface="Times New Roman" panose="02020603050405020304" pitchFamily="18" charset="0"/>
              </a:rPr>
              <a:t>A factory is producing 50,000 pairs of shoes daily. There is a quality control practice for the company that 1% sub standard quality is acceptable. From a sample of 500 pairs, 1.45% were found to be sub standard quality. Test whether the percentage of sub standard quality in the company is higher than 1% or not. Use a 5% level of significance.</a:t>
            </a:r>
          </a:p>
        </p:txBody>
      </p:sp>
      <p:sp>
        <p:nvSpPr>
          <p:cNvPr id="2" name="Date Placeholder 1"/>
          <p:cNvSpPr>
            <a:spLocks noGrp="1"/>
          </p:cNvSpPr>
          <p:nvPr>
            <p:ph type="dt" sz="half" idx="12"/>
          </p:nvPr>
        </p:nvSpPr>
        <p:spPr/>
        <p:txBody>
          <a:bodyPr/>
          <a:lstStyle/>
          <a:p>
            <a:fld id="{6E5D80AE-14EF-462D-B1F7-ACB52A7FC26D}"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77708023"/>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30-May-23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104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690826072"/>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50333" y="3056467"/>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Testing Hypotheses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50333" y="3056467"/>
                <a:ext cx="8229600" cy="1371600"/>
              </a:xfrm>
              <a:blipFill rotWithShape="0">
                <a:blip r:embed="rId2"/>
                <a:stretch>
                  <a:fillRect t="-11556" b="-27556"/>
                </a:stretch>
              </a:blipFill>
            </p:spPr>
            <p:txBody>
              <a:bodyPr/>
              <a:lstStyle/>
              <a:p>
                <a:r>
                  <a:rPr lang="en-US">
                    <a:noFill/>
                  </a:rPr>
                  <a:t> </a:t>
                </a:r>
              </a:p>
            </p:txBody>
          </p:sp>
        </mc:Fallback>
      </mc:AlternateContent>
      <p:sp>
        <p:nvSpPr>
          <p:cNvPr id="3" name="Date Placeholder 2"/>
          <p:cNvSpPr>
            <a:spLocks noGrp="1"/>
          </p:cNvSpPr>
          <p:nvPr>
            <p:ph type="dt" sz="half" idx="12"/>
          </p:nvPr>
        </p:nvSpPr>
        <p:spPr/>
        <p:txBody>
          <a:bodyPr/>
          <a:lstStyle/>
          <a:p>
            <a:fld id="{8224FE84-B71F-429C-8C00-5B5492A798F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54793785"/>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106</a:t>
            </a:fld>
            <a:endParaRPr lang="en-US" altLang="en-US"/>
          </a:p>
        </p:txBody>
      </p:sp>
      <p:sp>
        <p:nvSpPr>
          <p:cNvPr id="5" name="Date Placeholder 4"/>
          <p:cNvSpPr>
            <a:spLocks noGrp="1"/>
          </p:cNvSpPr>
          <p:nvPr>
            <p:ph type="dt" sz="half" idx="12"/>
          </p:nvPr>
        </p:nvSpPr>
        <p:spPr/>
        <p:txBody>
          <a:bodyPr/>
          <a:lstStyle/>
          <a:p>
            <a:fld id="{6F3E14D0-3359-443C-AF70-9DCFD3F3AF8C}" type="datetime5">
              <a:rPr lang="en-NZ" altLang="en-US" smtClean="0"/>
              <a:t>30-May-23</a:t>
            </a:fld>
            <a:endParaRPr lang="en-US" altLang="en-US"/>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sup>
                    </m:sSubSup>
                  </m:oMath>
                </a14:m>
                <a:r>
                  <a:rPr lang="en-US" sz="2400" dirty="0">
                    <a:latin typeface="Times New Roman" panose="02020603050405020304" pitchFamily="18" charset="0"/>
                    <a:cs typeface="Times New Roman" panose="02020603050405020304" pitchFamily="18" charset="0"/>
                  </a:rPr>
                  <a:t>(two sided test)</a:t>
                </a:r>
              </a:p>
              <a:p>
                <a:pPr marL="400050" lvl="1"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8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800" dirty="0">
                    <a:latin typeface="Times New Roman" panose="02020603050405020304" pitchFamily="18" charset="0"/>
                    <a:cs typeface="Times New Roman" panose="02020603050405020304" pitchFamily="18" charset="0"/>
                  </a:rPr>
                  <a:t> is the fixed target value of the population parameter variance.</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3846"/>
                </a:stretch>
              </a:blipFill>
            </p:spPr>
            <p:txBody>
              <a:bodyPr/>
              <a:lstStyle/>
              <a:p>
                <a:r>
                  <a:rPr lang="en-NZ">
                    <a:noFill/>
                  </a:rPr>
                  <a:t> </a:t>
                </a:r>
              </a:p>
            </p:txBody>
          </p:sp>
        </mc:Fallback>
      </mc:AlternateContent>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93607005"/>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934" y="541867"/>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Statistical testing regarding the population standard deviation can be performed by just performing the tests for the population variance </a:t>
                </a:r>
                <a14:m>
                  <m:oMath xmlns:m="http://schemas.openxmlformats.org/officeDocument/2006/math">
                    <m:sSup>
                      <m:sSupPr>
                        <m:ctrlPr>
                          <a:rPr lang="en-US" sz="2600" i="1" smtClean="0">
                            <a:latin typeface="Cambria Math" panose="02040503050406030204" pitchFamily="18" charset="0"/>
                            <a:cs typeface="Times New Roman" panose="02020603050405020304" pitchFamily="18" charset="0"/>
                          </a:rPr>
                        </m:ctrlPr>
                      </m:sSup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b="0" i="1" smtClean="0">
                            <a:latin typeface="Cambria Math" panose="02040503050406030204" pitchFamily="18" charset="0"/>
                            <a:cs typeface="Times New Roman" panose="02020603050405020304" pitchFamily="18" charset="0"/>
                          </a:rPr>
                          <m:t>2</m:t>
                        </m:r>
                      </m:sup>
                    </m:sSup>
                  </m:oMath>
                </a14:m>
                <a:r>
                  <a:rPr lang="en-US" sz="2600" dirty="0">
                    <a:latin typeface="Times New Roman" panose="02020603050405020304" pitchFamily="18" charset="0"/>
                    <a:cs typeface="Times New Roman" panose="02020603050405020304" pitchFamily="18" charset="0"/>
                  </a:rPr>
                  <a:t>, because the hypotheses are equivalent as:</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934" y="541867"/>
                <a:ext cx="8229600" cy="3886200"/>
              </a:xfrm>
              <a:blipFill>
                <a:blip r:embed="rId2"/>
                <a:stretch>
                  <a:fillRect l="-1333" t="-1413" r="-1333" b="-1695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883CF7-77A7-4845-BF5E-0416FBC30291}"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17800255"/>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363776"/>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p>
              <a:p>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a:solidFill>
                            <a:srgbClr val="3333FF"/>
                          </a:solidFill>
                          <a:latin typeface="Cambria Math" panose="02040503050406030204" pitchFamily="18" charset="0"/>
                          <a:cs typeface="Times New Roman" panose="02020603050405020304" pitchFamily="18" charset="0"/>
                        </a:rPr>
                        <m:t>𝑇</m:t>
                      </m:r>
                      <m:r>
                        <a:rPr lang="en-US" sz="2400" i="1">
                          <a:solidFill>
                            <a:srgbClr val="3333FF"/>
                          </a:solidFill>
                          <a:latin typeface="Cambria Math" panose="02040503050406030204" pitchFamily="18" charset="0"/>
                          <a:cs typeface="Times New Roman" panose="02020603050405020304" pitchFamily="18" charset="0"/>
                        </a:rPr>
                        <m:t>.</m:t>
                      </m:r>
                      <m:r>
                        <a:rPr lang="en-US" sz="2400" i="1">
                          <a:solidFill>
                            <a:srgbClr val="3333FF"/>
                          </a:solidFill>
                          <a:latin typeface="Cambria Math" panose="02040503050406030204" pitchFamily="18" charset="0"/>
                          <a:cs typeface="Times New Roman" panose="02020603050405020304" pitchFamily="18" charset="0"/>
                        </a:rPr>
                        <m:t>𝑆</m:t>
                      </m:r>
                      <m:r>
                        <a:rPr lang="en-US" sz="2400" b="0" i="1" smtClean="0">
                          <a:solidFill>
                            <a:srgbClr val="3333FF"/>
                          </a:solidFill>
                          <a:latin typeface="Cambria Math" panose="02040503050406030204" pitchFamily="18" charset="0"/>
                          <a:cs typeface="Times New Roman" panose="02020603050405020304" pitchFamily="18" charset="0"/>
                        </a:rPr>
                        <m:t>=</m:t>
                      </m:r>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000" i="1">
                              <a:solidFill>
                                <a:srgbClr val="3333FF"/>
                              </a:solidFill>
                              <a:latin typeface="Cambria Math" panose="02040503050406030204" pitchFamily="18" charset="0"/>
                              <a:cs typeface="Times New Roman" panose="02020603050405020304" pitchFamily="18" charset="0"/>
                            </a:rPr>
                            <m:t>2</m:t>
                          </m:r>
                        </m:sup>
                      </m:sSup>
                      <m:r>
                        <a:rPr lang="en-US" sz="2000" i="1">
                          <a:solidFill>
                            <a:srgbClr val="3333FF"/>
                          </a:solidFill>
                          <a:latin typeface="Cambria Math" panose="02040503050406030204" pitchFamily="18" charset="0"/>
                          <a:cs typeface="Times New Roman" panose="02020603050405020304" pitchFamily="18" charset="0"/>
                        </a:rPr>
                        <m:t>= </m:t>
                      </m:r>
                      <m:f>
                        <m:fPr>
                          <m:ctrlPr>
                            <a:rPr lang="en-US" sz="2000" i="1">
                              <a:solidFill>
                                <a:srgbClr val="3333FF"/>
                              </a:solidFill>
                              <a:latin typeface="Cambria Math" panose="02040503050406030204" pitchFamily="18" charset="0"/>
                              <a:cs typeface="Times New Roman" panose="02020603050405020304" pitchFamily="18" charset="0"/>
                            </a:rPr>
                          </m:ctrlPr>
                        </m:fPr>
                        <m:num>
                          <m:d>
                            <m:dPr>
                              <m:ctrlPr>
                                <a:rPr lang="en-US" sz="2000" i="1">
                                  <a:solidFill>
                                    <a:srgbClr val="3333FF"/>
                                  </a:solidFill>
                                  <a:latin typeface="Cambria Math" panose="02040503050406030204" pitchFamily="18" charset="0"/>
                                  <a:cs typeface="Times New Roman" panose="02020603050405020304" pitchFamily="18" charset="0"/>
                                </a:rPr>
                              </m:ctrlPr>
                            </m:dPr>
                            <m:e>
                              <m:r>
                                <a:rPr lang="en-US" sz="2000" i="1">
                                  <a:solidFill>
                                    <a:srgbClr val="3333FF"/>
                                  </a:solidFill>
                                  <a:latin typeface="Cambria Math" panose="02040503050406030204" pitchFamily="18" charset="0"/>
                                  <a:cs typeface="Times New Roman" panose="02020603050405020304" pitchFamily="18" charset="0"/>
                                </a:rPr>
                                <m:t>𝑛</m:t>
                              </m:r>
                              <m:r>
                                <a:rPr lang="en-US" sz="2000" i="1">
                                  <a:solidFill>
                                    <a:srgbClr val="3333FF"/>
                                  </a:solidFill>
                                  <a:latin typeface="Cambria Math" panose="02040503050406030204" pitchFamily="18" charset="0"/>
                                  <a:cs typeface="Times New Roman" panose="02020603050405020304" pitchFamily="18" charset="0"/>
                                </a:rPr>
                                <m:t>−1</m:t>
                              </m:r>
                            </m:e>
                          </m:d>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cs typeface="Times New Roman" panose="02020603050405020304" pitchFamily="18" charset="0"/>
                                </a:rPr>
                                <m:t>𝑠</m:t>
                              </m:r>
                            </m:e>
                            <m:sup>
                              <m:r>
                                <a:rPr lang="en-US" sz="2000" i="1">
                                  <a:solidFill>
                                    <a:srgbClr val="3333FF"/>
                                  </a:solidFill>
                                  <a:latin typeface="Cambria Math" panose="02040503050406030204" pitchFamily="18" charset="0"/>
                                  <a:cs typeface="Times New Roman" panose="02020603050405020304" pitchFamily="18" charset="0"/>
                                </a:rPr>
                                <m:t>2</m:t>
                              </m:r>
                            </m:sup>
                          </m:sSup>
                        </m:num>
                        <m:den>
                          <m:sSubSup>
                            <m:sSubSupPr>
                              <m:ctrlP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sz="2400" dirty="0">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US" sz="2400" i="1">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𝑠</m:t>
                        </m:r>
                      </m:e>
                      <m:sup>
                        <m:r>
                          <a:rPr lang="en-US" sz="2400" i="1">
                            <a:solidFill>
                              <a:schemeClr val="tx1"/>
                            </a:solidFill>
                            <a:latin typeface="Cambria Math" panose="02040503050406030204" pitchFamily="18" charset="0"/>
                            <a:cs typeface="Times New Roman" panose="02020603050405020304" pitchFamily="18" charset="0"/>
                          </a:rPr>
                          <m:t>2</m:t>
                        </m:r>
                      </m:sup>
                    </m:sSup>
                  </m:oMath>
                </a14:m>
                <a:r>
                  <a:rPr lang="en-US" sz="2400" dirty="0">
                    <a:solidFill>
                      <a:schemeClr val="tx1"/>
                    </a:solidFill>
                    <a:latin typeface="Times New Roman" panose="02020603050405020304" pitchFamily="18" charset="0"/>
                    <a:cs typeface="Times New Roman" panose="02020603050405020304" pitchFamily="18" charset="0"/>
                  </a:rPr>
                  <a:t> is sample variance.</a:t>
                </a:r>
                <a14:m>
                  <m:oMath xmlns:m="http://schemas.openxmlformats.org/officeDocument/2006/math">
                    <m:sSubSup>
                      <m:sSubSupPr>
                        <m:ctrl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solidFill>
                      <a:schemeClr val="tx1"/>
                    </a:solidFill>
                    <a:latin typeface="Times New Roman" panose="02020603050405020304" pitchFamily="18" charset="0"/>
                    <a:cs typeface="Times New Roman" panose="02020603050405020304" pitchFamily="18" charset="0"/>
                  </a:rPr>
                  <a:t> is Hypothesis variance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latin typeface="Times New Roman" panose="02020603050405020304" pitchFamily="18" charset="0"/>
                    <a:cs typeface="Times New Roman" panose="02020603050405020304" pitchFamily="18" charset="0"/>
                  </a:rPr>
                  <a:t> is the sample size.</a:t>
                </a:r>
              </a:p>
              <a:p>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solidFill>
                      <a:srgbClr val="FF0000"/>
                    </a:solidFill>
                    <a:latin typeface="Times New Roman" panose="02020603050405020304" pitchFamily="18" charset="0"/>
                    <a:cs typeface="Times New Roman" panose="02020603050405020304" pitchFamily="18" charset="0"/>
                  </a:rPr>
                  <a:t>Step 3: </a:t>
                </a:r>
              </a:p>
              <a:p>
                <a:pPr algn="just"/>
                <a:r>
                  <a:rPr lang="en-US" sz="2400" dirty="0">
                    <a:latin typeface="Times New Roman" panose="02020603050405020304" pitchFamily="18" charset="0"/>
                    <a:cs typeface="Times New Roman" panose="02020603050405020304" pitchFamily="18" charset="0"/>
                  </a:rPr>
                  <a:t>Find the critical value and Identify critical region (If you use critical Value Method) </a:t>
                </a:r>
              </a:p>
              <a:p>
                <a:pPr algn="ctr"/>
                <a:r>
                  <a:rPr lang="en-US" sz="2400" dirty="0">
                    <a:latin typeface="Times New Roman" panose="02020603050405020304" pitchFamily="18" charset="0"/>
                    <a:cs typeface="Times New Roman" panose="02020603050405020304" pitchFamily="18" charset="0"/>
                  </a:rPr>
                  <a:t>or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Calculate the P-Value region (If you use P- Value Method)</a:t>
                </a:r>
              </a:p>
              <a:p>
                <a:pPr lvl="5" algn="just"/>
                <a:r>
                  <a:rPr lang="en-US" sz="24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363776"/>
              </a:xfrm>
              <a:prstGeom prst="rect">
                <a:avLst/>
              </a:prstGeom>
              <a:blipFill rotWithShape="0">
                <a:blip r:embed="rId3"/>
                <a:stretch>
                  <a:fillRect l="-1177" t="-909" r="-1104"/>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331C573F-E362-41C1-8B1B-DAFEA8D42501}"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108</a:t>
            </a:fld>
            <a:endParaRPr lang="en-US" altLang="en-US"/>
          </a:p>
        </p:txBody>
      </p:sp>
      <p:sp>
        <p:nvSpPr>
          <p:cNvPr id="2" name="Footer Placeholder 1"/>
          <p:cNvSpPr>
            <a:spLocks noGrp="1"/>
          </p:cNvSpPr>
          <p:nvPr>
            <p:ph type="ftr" sz="quarter" idx="10"/>
          </p:nvPr>
        </p:nvSpPr>
        <p:spPr/>
        <p:txBody>
          <a:bodyPr/>
          <a:lstStyle/>
          <a:p>
            <a:r>
              <a:rPr lang="en-US" altLang="en-US"/>
              <a:t>MC3020-2023</a:t>
            </a:r>
            <a:endParaRPr lang="en-US" altLang="en-US" dirty="0"/>
          </a:p>
        </p:txBody>
      </p:sp>
    </p:spTree>
    <p:extLst>
      <p:ext uri="{BB962C8B-B14F-4D97-AF65-F5344CB8AC3E}">
        <p14:creationId xmlns:p14="http://schemas.microsoft.com/office/powerpoint/2010/main" val="670114232"/>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33400"/>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The critical value(s) and p-value can be found as follows(assuming the significance level is </a:t>
                </a:r>
                <a14:m>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smtClean="0">
                            <a:solidFill>
                              <a:srgbClr val="3333FF"/>
                            </a:solidFill>
                            <a:latin typeface="Cambria Math" panose="02040503050406030204" pitchFamily="18" charset="0"/>
                            <a:cs typeface="Times New Roman" panose="02020603050405020304" pitchFamily="18" charset="0"/>
                          </a:rPr>
                        </m:ctrlPr>
                      </m:sSub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b="0" i="1" smtClean="0">
                            <a:solidFill>
                              <a:srgbClr val="3333FF"/>
                            </a:solidFill>
                            <a:latin typeface="Cambria Math" panose="02040503050406030204" pitchFamily="18" charset="0"/>
                            <a:cs typeface="Times New Roman" panose="02020603050405020304" pitchFamily="18" charset="0"/>
                          </a:rPr>
                          <m:t>1−</m:t>
                        </m:r>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b="0" i="1" smtClean="0">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b="0" i="0" smtClean="0">
                          <a:solidFill>
                            <a:srgbClr val="3333FF"/>
                          </a:solidFill>
                          <a:latin typeface="Cambria Math" panose="02040503050406030204" pitchFamily="18" charset="0"/>
                          <a:cs typeface="Times New Roman" panose="02020603050405020304" pitchFamily="18" charset="0"/>
                        </a:rPr>
                        <m:t>P</m:t>
                      </m:r>
                      <m:r>
                        <a:rPr lang="en-US" sz="2600" b="0" i="0" smtClean="0">
                          <a:solidFill>
                            <a:srgbClr val="3333FF"/>
                          </a:solidFill>
                          <a:latin typeface="Cambria Math" panose="02040503050406030204" pitchFamily="18" charset="0"/>
                          <a:cs typeface="Times New Roman" panose="02020603050405020304" pitchFamily="18" charset="0"/>
                        </a:rPr>
                        <m:t>(</m:t>
                      </m:r>
                      <m:sSup>
                        <m:sSupPr>
                          <m:ctrlPr>
                            <a:rPr lang="en-US" sz="2600" i="1" smtClean="0">
                              <a:solidFill>
                                <a:srgbClr val="3333FF"/>
                              </a:solidFill>
                              <a:latin typeface="Cambria Math" panose="02040503050406030204" pitchFamily="18" charset="0"/>
                              <a:cs typeface="Times New Roman" panose="02020603050405020304" pitchFamily="18" charset="0"/>
                            </a:rPr>
                          </m:ctrlPr>
                        </m:s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b="0" i="1" smtClean="0">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b="0" i="1" smtClean="0">
                          <a:solidFill>
                            <a:srgbClr val="3333FF"/>
                          </a:solidFill>
                          <a:latin typeface="Cambria Math" panose="02040503050406030204" pitchFamily="18" charset="0"/>
                          <a:cs typeface="Times New Roman" panose="02020603050405020304" pitchFamily="18" charset="0"/>
                        </a:rPr>
                        <m:t>𝑇</m:t>
                      </m:r>
                      <m:r>
                        <a:rPr lang="en-US" sz="2600" b="0" i="1" smtClean="0">
                          <a:solidFill>
                            <a:srgbClr val="3333FF"/>
                          </a:solidFill>
                          <a:latin typeface="Cambria Math" panose="02040503050406030204" pitchFamily="18" charset="0"/>
                          <a:cs typeface="Times New Roman" panose="02020603050405020304" pitchFamily="18" charset="0"/>
                        </a:rPr>
                        <m:t>.</m:t>
                      </m:r>
                      <m:r>
                        <a:rPr lang="en-US" sz="2600" b="0" i="1" smtClean="0">
                          <a:solidFill>
                            <a:srgbClr val="3333FF"/>
                          </a:solidFill>
                          <a:latin typeface="Cambria Math" panose="02040503050406030204" pitchFamily="18" charset="0"/>
                          <a:cs typeface="Times New Roman" panose="02020603050405020304" pitchFamily="18" charset="0"/>
                        </a:rPr>
                        <m:t>𝑆</m:t>
                      </m:r>
                      <m:r>
                        <a:rPr lang="en-US" sz="2600" b="0" i="1" smtClean="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a:solidFill>
                            <a:srgbClr val="3333FF"/>
                          </a:solidFill>
                          <a:latin typeface="Cambria Math" panose="02040503050406030204" pitchFamily="18" charset="0"/>
                          <a:cs typeface="Times New Roman" panose="02020603050405020304" pitchFamily="18" charset="0"/>
                        </a:rPr>
                        <m:t>P</m:t>
                      </m:r>
                      <m:r>
                        <a:rPr lang="en-US" sz="2600">
                          <a:solidFill>
                            <a:srgbClr val="3333FF"/>
                          </a:solidFill>
                          <a:latin typeface="Cambria Math" panose="02040503050406030204" pitchFamily="18" charset="0"/>
                          <a:cs typeface="Times New Roman" panose="02020603050405020304" pitchFamily="18" charset="0"/>
                        </a:rPr>
                        <m:t>(</m:t>
                      </m:r>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r>
                        <a:rPr lang="en-US" sz="2600" i="1">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1−</m:t>
                                </m:r>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m:t>
                    </m:r>
                    <m:r>
                      <a:rPr lang="en-US" sz="2600" b="0" i="0" dirty="0" smtClean="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r>
                      <a:rPr lang="en-US" sz="2600" b="0" i="1" smtClean="0">
                        <a:solidFill>
                          <a:srgbClr val="3333FF"/>
                        </a:solidFill>
                        <a:latin typeface="Cambria Math" panose="02040503050406030204" pitchFamily="18" charset="0"/>
                        <a:cs typeface="Times New Roman" panose="02020603050405020304" pitchFamily="18" charset="0"/>
                      </a:rPr>
                      <m:t> </m:t>
                    </m:r>
                  </m:oMath>
                </a14:m>
                <a:r>
                  <a:rPr lang="en-US" sz="2600" dirty="0">
                    <a:solidFill>
                      <a:srgbClr val="3333FF"/>
                    </a:solidFill>
                    <a:latin typeface="Times New Roman" panose="02020603050405020304" pitchFamily="18" charset="0"/>
                    <a:cs typeface="Times New Roman" panose="02020603050405020304" pitchFamily="18" charset="0"/>
                  </a:rPr>
                  <a:t>or </a:t>
                </a:r>
                <a14:m>
                  <m:oMath xmlns:m="http://schemas.openxmlformats.org/officeDocument/2006/math">
                    <m:r>
                      <a:rPr lang="en-US" sz="2600" dirty="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 (make sure the p-value is smaller than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33400"/>
                <a:ext cx="8229600" cy="3886200"/>
              </a:xfrm>
              <a:blipFill>
                <a:blip r:embed="rId2"/>
                <a:stretch>
                  <a:fillRect l="-1333" t="-1570" r="-1333" b="-4976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B9EEB286-2F46-4A71-B306-934F539B60BB}"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2591841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B347A393-B25E-43ED-92FA-3BB456AB75D6}" type="datetime5">
              <a:rPr lang="en-NZ" altLang="en-US" smtClean="0"/>
              <a:t>30-May-23</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110</a:t>
            </a:fld>
            <a:endParaRPr lang="en-US" altLang="en-US"/>
          </a:p>
        </p:txBody>
      </p:sp>
      <p:sp>
        <p:nvSpPr>
          <p:cNvPr id="5" name="Date Placeholder 4"/>
          <p:cNvSpPr>
            <a:spLocks noGrp="1"/>
          </p:cNvSpPr>
          <p:nvPr>
            <p:ph type="dt" sz="half" idx="12"/>
          </p:nvPr>
        </p:nvSpPr>
        <p:spPr/>
        <p:txBody>
          <a:bodyPr/>
          <a:lstStyle/>
          <a:p>
            <a:fld id="{244E8086-8365-434A-A974-BBB27AAD0857}" type="datetime5">
              <a:rPr lang="en-NZ" altLang="en-US" smtClean="0"/>
              <a:t>30-May-23</a:t>
            </a:fld>
            <a:endParaRPr lang="en-US" altLang="en-US"/>
          </a:p>
        </p:txBody>
      </p:sp>
      <p:sp>
        <p:nvSpPr>
          <p:cNvPr id="2" name="Rectangle 1"/>
          <p:cNvSpPr/>
          <p:nvPr/>
        </p:nvSpPr>
        <p:spPr>
          <a:xfrm>
            <a:off x="457199" y="1087104"/>
            <a:ext cx="7933267" cy="2246769"/>
          </a:xfrm>
          <a:prstGeom prst="rect">
            <a:avLst/>
          </a:prstGeom>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Step 4: </a:t>
            </a:r>
            <a:r>
              <a:rPr lang="en-US" sz="2800" dirty="0">
                <a:latin typeface="Times New Roman" panose="02020603050405020304" pitchFamily="18" charset="0"/>
                <a:cs typeface="Times New Roman" panose="02020603050405020304" pitchFamily="18" charset="0"/>
              </a:rPr>
              <a:t>Make decision: Reject H</a:t>
            </a:r>
            <a:r>
              <a:rPr lang="en-US"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if test statistics value falls in the critical region (shaded area) do not reject otherwise.</a:t>
            </a:r>
          </a:p>
          <a:p>
            <a:pPr algn="just"/>
            <a:endParaRPr lang="en-US" sz="2800" dirty="0">
              <a:solidFill>
                <a:srgbClr val="FF0000"/>
              </a:solidFill>
              <a:latin typeface="Times New Roman" panose="02020603050405020304" pitchFamily="18" charset="0"/>
              <a:cs typeface="Times New Roman" panose="02020603050405020304" pitchFamily="18" charset="0"/>
            </a:endParaRPr>
          </a:p>
          <a:p>
            <a:pPr algn="just"/>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latin typeface="Times New Roman" panose="02020603050405020304" pitchFamily="18" charset="0"/>
                <a:cs typeface="Times New Roman" panose="02020603050405020304" pitchFamily="18" charset="0"/>
              </a:rPr>
              <a:t>State the conclusion in nontechnical terms.</a:t>
            </a:r>
          </a:p>
        </p:txBody>
      </p:sp>
      <p:sp>
        <p:nvSpPr>
          <p:cNvPr id="3" name="Footer Placeholder 2"/>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72868608"/>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558800"/>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Example 11: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To contain the variability at a low number, the company maintains a target that the standard deviation of the nitrate contents should not be more than 1 kg. Test whether the standard deviation of nitrate contents is significantly higher than 1 kg. Assume that the population from which the sample is selected is normal. Use 5% level of significance.</a:t>
            </a:r>
          </a:p>
        </p:txBody>
      </p:sp>
      <p:sp>
        <p:nvSpPr>
          <p:cNvPr id="2" name="Date Placeholder 1"/>
          <p:cNvSpPr>
            <a:spLocks noGrp="1"/>
          </p:cNvSpPr>
          <p:nvPr>
            <p:ph type="dt" sz="half" idx="12"/>
          </p:nvPr>
        </p:nvSpPr>
        <p:spPr/>
        <p:txBody>
          <a:bodyPr/>
          <a:lstStyle/>
          <a:p>
            <a:fld id="{17870262-7D42-4992-9009-E3F772C86AD6}"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111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603321650"/>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30-May-23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112</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64444508"/>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FE52E4-67BE-422B-A965-A2806A2FDDF7}" type="datetime5">
              <a:rPr lang="en-NZ" altLang="en-US" sz="1400" smtClean="0">
                <a:solidFill>
                  <a:srgbClr val="FFFFFF"/>
                </a:solidFill>
              </a:rPr>
              <a:t>30-May-23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113</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72A107B3-4B4C-4C4C-B9A9-9C36F93B5C5F}"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49694275-DC86-43DD-AF7A-20F50411D74D}"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0255B61B-3DBD-4144-B766-675EE6CCB62A}"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4890E8C-23E0-438F-BDAA-75E5A204A032}"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B0ADCF7C-4C45-4E40-B714-E32C6000A2DE}"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DC5888D8-6DDA-4D51-B0E9-172E186EAA75}"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6D40D7E2-1539-4572-8101-841630345CBE}"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D9B747E1-ABFC-4BB5-BE89-1770AE4BAAC0}"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9715EEAC-1936-4185-A385-161C23D3845D}" type="datetime5">
              <a:rPr lang="en-NZ" altLang="en-US" smtClean="0"/>
              <a:t>30-May-23</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A1A31771-DB30-4FC0-8433-7150C2E55D95}" type="datetime5">
              <a:rPr lang="en-NZ" altLang="en-US" smtClean="0"/>
              <a:t>30-May-23</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675DB51A-D508-4E75-8AA3-9415E474673C}" type="datetime5">
              <a:rPr lang="en-NZ" altLang="en-US" smtClean="0"/>
              <a:t>30-May-23</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0D545E04-385D-4E07-883B-913871AA72F1}" type="datetime5">
              <a:rPr lang="en-NZ" altLang="en-US" smtClean="0"/>
              <a:t>30-May-23</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A359EF95-E58B-459B-982F-719E47A87AD0}"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30D31132-E60F-4037-A12D-F1BAED181BC7}" type="datetime5">
              <a:rPr lang="en-NZ" altLang="en-US" smtClean="0"/>
              <a:t>30-May-23</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759DB3CA-FC8D-4EB2-83F0-5FA0BA2A6ED1}"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CDD997B7-363C-455D-911C-461F39D6DF25}"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89C57AF5-2439-41A6-A8E4-0A3651E9A12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34D3C962-9764-4A34-8EE6-2EBC6DC85972}"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437BCBAB-D2EC-40C2-B9CA-38B233AE75A8}"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E2EC8898-065D-44AA-806C-F56ED52CB6AA}"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02768BEA-2BCC-40D6-B481-7737C9A89CB5}"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A67CEC6B-F19B-4F99-8245-3E751038EAB4}"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EAD10043-673C-4B80-B0F7-F62DBD90EBAD}"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5958195C-BE01-4FDA-9D36-B1B0BBFBA15B}"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BC77AA41-386D-475A-889A-0463EAB4CF35}"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CFA8D604-2DE1-4526-A6D6-3DC541CB147D}"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1D22C5E-7770-4715-A25A-3411A915257B}"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1413" r="-1852" b="-5023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140E2C68-7441-497C-AB16-5C06D4DC2365}"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1609848" y="2773592"/>
            <a:ext cx="2391001" cy="4349811"/>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836712"/>
            <a:ext cx="3747569" cy="3325974"/>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65390" y="4306800"/>
            <a:ext cx="4239357" cy="2564904"/>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27554"/>
                  <a:gd name="adj4" fmla="val 123866"/>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27554"/>
                  <a:gd name="adj4" fmla="val 123866"/>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9226AD2D-FABE-41A2-8C98-1A6530B2ABF2}" type="datetime5">
              <a:rPr lang="en-NZ" altLang="en-US" smtClean="0"/>
              <a:t>30-May-23</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C422707A-99A4-49E4-A4DE-F651D35DD66F}"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8058670C-0577-4430-AAB6-44095F708DE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1.645</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rotWithShape="0">
                <a:blip r:embed="rId2"/>
                <a:stretch>
                  <a:fillRect l="-1778" t="-1418" r="-18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4DE28E13-7EEF-4548-89B0-CA0640AC34C1}"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6407BCB4-A40A-4D2A-90B8-1546A4E6184F}"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01</a:t>
            </a:r>
          </a:p>
          <a:p>
            <a:pPr lvl="2"/>
            <a:r>
              <a:rPr lang="en-US" sz="3600" dirty="0">
                <a:latin typeface="Times New Roman" panose="02020603050405020304" pitchFamily="18" charset="0"/>
                <a:cs typeface="Times New Roman" panose="02020603050405020304" pitchFamily="18" charset="0"/>
              </a:rPr>
              <a:t>Question 02</a:t>
            </a:r>
          </a:p>
          <a:p>
            <a:pPr lvl="2"/>
            <a:r>
              <a:rPr lang="en-US" sz="3600" dirty="0">
                <a:latin typeface="Times New Roman" panose="02020603050405020304" pitchFamily="18" charset="0"/>
                <a:cs typeface="Times New Roman" panose="02020603050405020304" pitchFamily="18" charset="0"/>
              </a:rPr>
              <a:t>Question 03</a:t>
            </a:r>
          </a:p>
          <a:p>
            <a:pPr lvl="2"/>
            <a:r>
              <a:rPr lang="en-US" sz="3600" dirty="0">
                <a:latin typeface="Times New Roman" panose="02020603050405020304" pitchFamily="18" charset="0"/>
                <a:cs typeface="Times New Roman" panose="02020603050405020304" pitchFamily="18" charset="0"/>
              </a:rPr>
              <a:t>Question 04</a:t>
            </a: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D865DE4A-CAA7-4CC9-AEB0-FE370266C4F4}"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3FD8542D-15ED-42F6-A844-FDBA1EBECA9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F6EA30C4-AB24-4601-9144-992C57F34A64}"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ACB547D8-4732-431A-9006-B918CE1439B3}"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a:blip r:embed="rId2"/>
                <a:stretch>
                  <a:fillRect l="-1704" t="-2038" r="-1778" b="-42163"/>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C66CF084-095E-4E17-8542-99504F2276D7}"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67719B19-4A6F-4009-A4D1-D9B8F460D1B8}"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7751EF9F-BBCF-4E55-8B7E-BED9B9CDD6D5}" type="datetime5">
              <a:rPr lang="en-NZ" altLang="en-US" smtClean="0"/>
              <a:t>30-May-23</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D6C2E66B-5FD4-E9E8-8E1F-C95E29715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84" y="0"/>
            <a:ext cx="5283201" cy="6721758"/>
          </a:xfrm>
          <a:prstGeom prst="rect">
            <a:avLst/>
          </a:prstGeom>
        </p:spPr>
      </p:pic>
      <p:sp>
        <p:nvSpPr>
          <p:cNvPr id="4" name="Footer Placeholder 3">
            <a:extLst>
              <a:ext uri="{FF2B5EF4-FFF2-40B4-BE49-F238E27FC236}">
                <a16:creationId xmlns:a16="http://schemas.microsoft.com/office/drawing/2014/main" id="{95500898-1366-BBC8-2CC8-E2FAE55CF5AD}"/>
              </a:ext>
            </a:extLst>
          </p:cNvPr>
          <p:cNvSpPr>
            <a:spLocks noGrp="1"/>
          </p:cNvSpPr>
          <p:nvPr>
            <p:ph type="ftr" sz="quarter" idx="10"/>
          </p:nvPr>
        </p:nvSpPr>
        <p:spPr/>
        <p:txBody>
          <a:bodyPr/>
          <a:lstStyle/>
          <a:p>
            <a:r>
              <a:rPr lang="en-US" altLang="en-US"/>
              <a:t>MC3020-2023</a:t>
            </a:r>
          </a:p>
        </p:txBody>
      </p:sp>
      <p:sp>
        <p:nvSpPr>
          <p:cNvPr id="5" name="Slide Number Placeholder 4">
            <a:extLst>
              <a:ext uri="{FF2B5EF4-FFF2-40B4-BE49-F238E27FC236}">
                <a16:creationId xmlns:a16="http://schemas.microsoft.com/office/drawing/2014/main" id="{C501427B-DEBE-6CA1-65CE-D94035CC47DD}"/>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
        <p:nvSpPr>
          <p:cNvPr id="6" name="Date Placeholder 5">
            <a:extLst>
              <a:ext uri="{FF2B5EF4-FFF2-40B4-BE49-F238E27FC236}">
                <a16:creationId xmlns:a16="http://schemas.microsoft.com/office/drawing/2014/main" id="{56FD3D45-AE94-92BB-8694-B5EEC74E2AC9}"/>
              </a:ext>
            </a:extLst>
          </p:cNvPr>
          <p:cNvSpPr>
            <a:spLocks noGrp="1"/>
          </p:cNvSpPr>
          <p:nvPr>
            <p:ph type="dt" sz="half" idx="12"/>
          </p:nvPr>
        </p:nvSpPr>
        <p:spPr/>
        <p:txBody>
          <a:bodyPr/>
          <a:lstStyle/>
          <a:p>
            <a:fld id="{77C15F0B-F995-4818-B49F-B8AA085494D2}" type="datetime5">
              <a:rPr lang="en-NZ" altLang="en-US" smtClean="0"/>
              <a:t>30-May-23</a:t>
            </a:fld>
            <a:endParaRPr lang="en-US" altLang="en-US"/>
          </a:p>
        </p:txBody>
      </p:sp>
    </p:spTree>
    <p:extLst>
      <p:ext uri="{BB962C8B-B14F-4D97-AF65-F5344CB8AC3E}">
        <p14:creationId xmlns:p14="http://schemas.microsoft.com/office/powerpoint/2010/main" val="324523409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4D955457-5DED-4857-A105-42D858BA96FE}"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FD2653C-E769-4918-BDCF-9702EA07980E}"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EE218F44-2F8E-40E2-8687-8BBF396EA61F}"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70D60191-B7F1-4C40-B57F-D65AB143C335}"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Faculty of Engineering students at </a:t>
            </a:r>
            <a:r>
              <a:rPr lang="en-US" sz="2800" dirty="0" err="1">
                <a:latin typeface="Times New Roman" panose="02020603050405020304" pitchFamily="18" charset="0"/>
                <a:cs typeface="Times New Roman" panose="02020603050405020304" pitchFamily="18" charset="0"/>
              </a:rPr>
              <a:t>Ariviyal</a:t>
            </a:r>
            <a:r>
              <a:rPr lang="en-US" sz="2800" dirty="0">
                <a:latin typeface="Times New Roman" panose="02020603050405020304" pitchFamily="18" charset="0"/>
                <a:cs typeface="Times New Roman" panose="02020603050405020304" pitchFamily="18" charset="0"/>
              </a:rPr>
              <a:t> Nagar. The investigator wants to know how large the sample should be so that he/she can be 92% confident on the estimate and the estimate is within 1.5 miles of the true average. A similar study was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4C932842-1E45-40DA-B470-0A44D4880BD9}"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95%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DD3495A5-A7F9-4DA1-97AC-4FE0C6EEC624}"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a:blip r:embed="rId2"/>
                <a:stretch>
                  <a:fillRect l="-1630" t="-1724" r="-1481" b="-4686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43A0B109-C3BD-462B-B328-FD6639B0D682}"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A59F7158-6665-4117-93CB-BDB71D112BFD}"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C1A1FA63-E801-48EF-85C3-905C68AB7267}"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8C6E032D-1DDC-4D86-80BA-9B9A1178D2BD}" type="datetime5">
              <a:rPr lang="en-NZ" altLang="en-US" smtClean="0"/>
              <a:t>30-May-23</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18FD3AAF-9002-484E-95AF-A5B0A3EA5839}"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F6DE5110-FF5B-43E7-A8CC-822D550DE75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05</a:t>
            </a:r>
          </a:p>
          <a:p>
            <a:pPr lvl="2"/>
            <a:r>
              <a:rPr lang="en-US" sz="3600" dirty="0">
                <a:latin typeface="Times New Roman" panose="02020603050405020304" pitchFamily="18" charset="0"/>
                <a:cs typeface="Times New Roman" panose="02020603050405020304" pitchFamily="18" charset="0"/>
              </a:rPr>
              <a:t>Question 07</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F95CBA57-B088-4F2F-8BCD-7CA02D431A45}"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9525BA78-4007-4AD2-AC05-FCFD41AEAEA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ED95EBCA-A28E-4ACA-9844-9239334C14ED}"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294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A3985D51-9380-4483-BC7E-31BBCAE38D38}"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1F954-0E03-ABE4-CEF7-FCA5E4ACA12C}"/>
              </a:ext>
            </a:extLst>
          </p:cNvPr>
          <p:cNvPicPr>
            <a:picLocks noChangeAspect="1"/>
          </p:cNvPicPr>
          <p:nvPr/>
        </p:nvPicPr>
        <p:blipFill>
          <a:blip r:embed="rId2"/>
          <a:stretch>
            <a:fillRect/>
          </a:stretch>
        </p:blipFill>
        <p:spPr>
          <a:xfrm>
            <a:off x="1844902" y="93746"/>
            <a:ext cx="5454196" cy="6670507"/>
          </a:xfrm>
          <a:prstGeom prst="rect">
            <a:avLst/>
          </a:prstGeom>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3790D40E-3F7C-4808-B2DB-B39DE0131F52}"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0410D0BA-D9FE-460B-BF1C-8809697A71E2}"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6767D3C4-B5C7-4490-8C60-CF4F29802F5E}"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8B9F8BE-D78F-4BCC-BED3-D2899DCE4C61}" type="datetime5">
              <a:rPr lang="en-NZ" altLang="en-US" smtClean="0"/>
              <a:t>30-May-23</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56EE4ED5-B64B-43D9-BCB7-3AF49349DE20}"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27130DAD-006D-4759-8F09-60FE3441F088}" type="datetime5">
              <a:rPr lang="en-NZ" altLang="en-US" smtClean="0"/>
              <a:t>30-May-23</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
        <p:nvSpPr>
          <p:cNvPr id="9" name="Content Placeholder 2">
            <a:extLst>
              <a:ext uri="{FF2B5EF4-FFF2-40B4-BE49-F238E27FC236}">
                <a16:creationId xmlns:a16="http://schemas.microsoft.com/office/drawing/2014/main" id="{970A176E-9702-4786-9067-F6DA013E7A81}"/>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06</a:t>
            </a:r>
          </a:p>
          <a:p>
            <a:pPr lvl="2"/>
            <a:r>
              <a:rPr lang="en-US" sz="3600" dirty="0">
                <a:latin typeface="Times New Roman" panose="02020603050405020304" pitchFamily="18" charset="0"/>
                <a:cs typeface="Times New Roman" panose="02020603050405020304" pitchFamily="18" charset="0"/>
              </a:rPr>
              <a:t>Question 08</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10.5 - Have Fun With It! | STAT 100">
            <a:extLst>
              <a:ext uri="{FF2B5EF4-FFF2-40B4-BE49-F238E27FC236}">
                <a16:creationId xmlns:a16="http://schemas.microsoft.com/office/drawing/2014/main" id="{7204E63E-592A-B9E0-F25F-4139C607B3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1945" y="1201003"/>
            <a:ext cx="2835442" cy="410797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795C5B6F-BF32-41E5-3BD1-EF380B0FA8D3}"/>
              </a:ext>
            </a:extLst>
          </p:cNvPr>
          <p:cNvSpPr>
            <a:spLocks noGrp="1"/>
          </p:cNvSpPr>
          <p:nvPr>
            <p:ph type="dt" sz="half" idx="12"/>
          </p:nvPr>
        </p:nvSpPr>
        <p:spPr>
          <a:xfrm>
            <a:off x="628650" y="6356350"/>
            <a:ext cx="2057400" cy="365125"/>
          </a:xfrm>
        </p:spPr>
        <p:txBody>
          <a:bodyPr vert="horz" lIns="91440" tIns="45720" rIns="91440" bIns="45720" rtlCol="0" anchor="ctr">
            <a:normAutofit/>
          </a:bodyPr>
          <a:lstStyle/>
          <a:p>
            <a:pPr>
              <a:spcAft>
                <a:spcPts val="600"/>
              </a:spcAft>
            </a:pPr>
            <a:fld id="{1BBB7E51-FC04-4DA9-B3B2-24AD6E26C4B2}" type="datetime5">
              <a:rPr lang="en-US" altLang="en-US" smtClean="0">
                <a:solidFill>
                  <a:schemeClr val="tx1">
                    <a:tint val="75000"/>
                  </a:schemeClr>
                </a:solidFill>
                <a:latin typeface="+mn-lt"/>
              </a:rPr>
              <a:pPr>
                <a:spcAft>
                  <a:spcPts val="600"/>
                </a:spcAft>
              </a:pPr>
              <a:t>30-May-23</a:t>
            </a:fld>
            <a:endParaRPr lang="en-US" altLang="en-US">
              <a:solidFill>
                <a:schemeClr val="tx1">
                  <a:tint val="75000"/>
                </a:schemeClr>
              </a:solidFill>
              <a:latin typeface="+mn-lt"/>
            </a:endParaRPr>
          </a:p>
        </p:txBody>
      </p:sp>
      <p:sp>
        <p:nvSpPr>
          <p:cNvPr id="4" name="Footer Placeholder 3">
            <a:extLst>
              <a:ext uri="{FF2B5EF4-FFF2-40B4-BE49-F238E27FC236}">
                <a16:creationId xmlns:a16="http://schemas.microsoft.com/office/drawing/2014/main" id="{BD1BFE30-2E2D-C9F9-4B3B-2DF7835AE147}"/>
              </a:ext>
            </a:extLst>
          </p:cNvPr>
          <p:cNvSpPr>
            <a:spLocks noGrp="1"/>
          </p:cNvSpPr>
          <p:nvPr>
            <p:ph type="ftr" sz="quarter" idx="10"/>
          </p:nvPr>
        </p:nvSpPr>
        <p:spPr>
          <a:xfrm>
            <a:off x="3028950" y="6356350"/>
            <a:ext cx="3086100" cy="365125"/>
          </a:xfrm>
        </p:spPr>
        <p:txBody>
          <a:bodyPr vert="horz" lIns="91440" tIns="45720" rIns="91440" bIns="45720" rtlCol="0" anchor="ctr">
            <a:normAutofit/>
          </a:bodyPr>
          <a:lstStyle/>
          <a:p>
            <a:pPr>
              <a:spcAft>
                <a:spcPts val="600"/>
              </a:spcAft>
            </a:pPr>
            <a:r>
              <a:rPr lang="en-US" altLang="en-US" kern="1200">
                <a:solidFill>
                  <a:schemeClr val="tx1">
                    <a:tint val="75000"/>
                  </a:schemeClr>
                </a:solidFill>
                <a:latin typeface="+mn-lt"/>
                <a:ea typeface="+mn-ea"/>
                <a:cs typeface="+mn-cs"/>
              </a:rPr>
              <a:t>MC3020-2023</a:t>
            </a:r>
          </a:p>
        </p:txBody>
      </p:sp>
      <p:sp>
        <p:nvSpPr>
          <p:cNvPr id="5" name="Slide Number Placeholder 4">
            <a:extLst>
              <a:ext uri="{FF2B5EF4-FFF2-40B4-BE49-F238E27FC236}">
                <a16:creationId xmlns:a16="http://schemas.microsoft.com/office/drawing/2014/main" id="{A21D949B-0725-4A9C-72BA-BC28857E9B33}"/>
              </a:ext>
            </a:extLst>
          </p:cNvPr>
          <p:cNvSpPr>
            <a:spLocks noGrp="1"/>
          </p:cNvSpPr>
          <p:nvPr>
            <p:ph type="sldNum" sz="quarter" idx="11"/>
          </p:nvPr>
        </p:nvSpPr>
        <p:spPr>
          <a:xfrm>
            <a:off x="6457950" y="6356350"/>
            <a:ext cx="2057400" cy="365125"/>
          </a:xfrm>
        </p:spPr>
        <p:txBody>
          <a:bodyPr vert="horz" lIns="91440" tIns="45720" rIns="91440" bIns="45720" rtlCol="0" anchor="ctr">
            <a:normAutofit/>
          </a:bodyPr>
          <a:lstStyle/>
          <a:p>
            <a:pPr>
              <a:spcAft>
                <a:spcPts val="600"/>
              </a:spcAft>
            </a:pPr>
            <a:fld id="{E6D38F6D-B68C-43EA-8D93-D9BC679B8240}" type="slidenum">
              <a:rPr lang="en-US" altLang="en-US" smtClean="0">
                <a:solidFill>
                  <a:schemeClr val="tx1">
                    <a:tint val="75000"/>
                  </a:schemeClr>
                </a:solidFill>
                <a:latin typeface="+mn-lt"/>
              </a:rPr>
              <a:pPr>
                <a:spcAft>
                  <a:spcPts val="600"/>
                </a:spcAft>
              </a:pPr>
              <a:t>72</a:t>
            </a:fld>
            <a:endParaRPr lang="en-US" altLang="en-US">
              <a:solidFill>
                <a:schemeClr val="tx1">
                  <a:tint val="75000"/>
                </a:schemeClr>
              </a:solidFill>
              <a:latin typeface="+mn-lt"/>
            </a:endParaRPr>
          </a:p>
        </p:txBody>
      </p:sp>
    </p:spTree>
    <p:extLst>
      <p:ext uri="{BB962C8B-B14F-4D97-AF65-F5344CB8AC3E}">
        <p14:creationId xmlns:p14="http://schemas.microsoft.com/office/powerpoint/2010/main" val="478448902"/>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2013860"/>
            <a:ext cx="8229600" cy="1371600"/>
          </a:xfrm>
        </p:spPr>
        <p:txBody>
          <a:bodyPr/>
          <a:lstStyle/>
          <a:p>
            <a:pPr algn="just"/>
            <a:r>
              <a:rPr lang="en-US" sz="3600" dirty="0">
                <a:solidFill>
                  <a:srgbClr val="FF0000"/>
                </a:solidFill>
                <a:latin typeface="Times New Roman" panose="02020603050405020304" pitchFamily="18" charset="0"/>
                <a:cs typeface="Times New Roman" panose="02020603050405020304" pitchFamily="18" charset="0"/>
              </a:rPr>
              <a:t>Definition: </a:t>
            </a:r>
            <a:r>
              <a:rPr lang="en-US" sz="3600" dirty="0">
                <a:latin typeface="Times New Roman" panose="02020603050405020304" pitchFamily="18" charset="0"/>
                <a:cs typeface="Times New Roman" panose="02020603050405020304" pitchFamily="18" charset="0"/>
              </a:rPr>
              <a:t>A Statistical Hypothesis is a claim or statement about population parameters such as population proportion or population mean  etc.</a:t>
            </a:r>
          </a:p>
        </p:txBody>
      </p:sp>
      <p:sp>
        <p:nvSpPr>
          <p:cNvPr id="4" name="Rectangle 3"/>
          <p:cNvSpPr/>
          <p:nvPr/>
        </p:nvSpPr>
        <p:spPr>
          <a:xfrm>
            <a:off x="2488302" y="784163"/>
            <a:ext cx="4508094" cy="769441"/>
          </a:xfrm>
          <a:prstGeom prst="rect">
            <a:avLst/>
          </a:prstGeom>
        </p:spPr>
        <p:txBody>
          <a:bodyPr wrap="none">
            <a:spAutoFit/>
          </a:bodyPr>
          <a:lstStyle/>
          <a:p>
            <a:r>
              <a:rPr lang="en-US" sz="4400" dirty="0">
                <a:solidFill>
                  <a:srgbClr val="C00000"/>
                </a:solidFill>
                <a:latin typeface="Times New Roman" panose="02020603050405020304" pitchFamily="18" charset="0"/>
                <a:cs typeface="Times New Roman" panose="02020603050405020304" pitchFamily="18" charset="0"/>
              </a:rPr>
              <a:t>Hypothesis Testing</a:t>
            </a:r>
          </a:p>
        </p:txBody>
      </p:sp>
      <p:sp>
        <p:nvSpPr>
          <p:cNvPr id="3" name="Rectangle 2"/>
          <p:cNvSpPr/>
          <p:nvPr/>
        </p:nvSpPr>
        <p:spPr>
          <a:xfrm>
            <a:off x="315686" y="4065600"/>
            <a:ext cx="8137309" cy="2246769"/>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this course, we will discuss two different methods for testing hypothesis</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                1.Critical value Method /Traditional Method</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                2. P-Value Method</a:t>
            </a:r>
            <a:endParaRPr lang="en-US" sz="2800" dirty="0">
              <a:solidFill>
                <a:schemeClr val="accent1">
                  <a:lumMod val="50000"/>
                </a:schemeClr>
              </a:solidFill>
            </a:endParaRPr>
          </a:p>
        </p:txBody>
      </p:sp>
      <p:sp>
        <p:nvSpPr>
          <p:cNvPr id="5" name="Date Placeholder 4"/>
          <p:cNvSpPr>
            <a:spLocks noGrp="1"/>
          </p:cNvSpPr>
          <p:nvPr>
            <p:ph type="dt" sz="half" idx="12"/>
          </p:nvPr>
        </p:nvSpPr>
        <p:spPr/>
        <p:txBody>
          <a:bodyPr/>
          <a:lstStyle/>
          <a:p>
            <a:fld id="{3E92B0A1-5B4A-4738-9FAE-40EA88A6A165}"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73</a:t>
            </a:fld>
            <a:endParaRPr lang="en-US" altLang="en-US"/>
          </a:p>
        </p:txBody>
      </p:sp>
      <p:sp>
        <p:nvSpPr>
          <p:cNvPr id="7" name="Footer Placeholder 6"/>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708170184"/>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47816"/>
                <a:ext cx="8229600" cy="3886200"/>
              </a:xfrm>
            </p:spPr>
            <p:txBody>
              <a:bodyPr/>
              <a:lstStyle/>
              <a:p>
                <a:pPr marL="0" indent="0" algn="just">
                  <a:buNone/>
                </a:pPr>
                <a:r>
                  <a:rPr lang="en-US" dirty="0">
                    <a:solidFill>
                      <a:srgbClr val="FF0000"/>
                    </a:solidFill>
                    <a:latin typeface="Times New Roman" panose="02020603050405020304" pitchFamily="18" charset="0"/>
                    <a:cs typeface="Times New Roman" panose="02020603050405020304" pitchFamily="18" charset="0"/>
                  </a:rPr>
                  <a:t>Testing hypotheses using the critical value method: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Write the </a:t>
                </a:r>
                <a:r>
                  <a:rPr lang="en-US" u="sng" dirty="0">
                    <a:uFill>
                      <a:solidFill>
                        <a:srgbClr val="FF0000"/>
                      </a:solidFill>
                    </a:uFill>
                    <a:latin typeface="Times New Roman" panose="02020603050405020304" pitchFamily="18" charset="0"/>
                    <a:cs typeface="Times New Roman" panose="02020603050405020304" pitchFamily="18" charset="0"/>
                  </a:rPr>
                  <a:t>null</a:t>
                </a:r>
                <a:r>
                  <a:rPr lang="en-US" u="sng" dirty="0">
                    <a:solidFill>
                      <a:srgbClr val="FF0000"/>
                    </a:solidFill>
                    <a:uFill>
                      <a:solidFill>
                        <a:srgbClr val="FF0000"/>
                      </a:solidFill>
                    </a:uFill>
                    <a:cs typeface="Times New Roman" panose="02020603050405020304" pitchFamily="18" charset="0"/>
                  </a:rPr>
                  <a:t> </a:t>
                </a:r>
                <a14:m>
                  <m:oMath xmlns:m="http://schemas.openxmlformats.org/officeDocument/2006/math">
                    <m:sSub>
                      <m:sSubPr>
                        <m:ctrlPr>
                          <a:rPr lang="en-US" i="1" smtClean="0">
                            <a:solidFill>
                              <a:srgbClr val="7030A0"/>
                            </a:solidFill>
                            <a:uFill>
                              <a:solidFill>
                                <a:srgbClr val="FF0000"/>
                              </a:solidFill>
                            </a:uFill>
                            <a:latin typeface="Cambria Math" panose="02040503050406030204" pitchFamily="18" charset="0"/>
                            <a:cs typeface="Times New Roman" panose="02020603050405020304" pitchFamily="18" charset="0"/>
                          </a:rPr>
                        </m:ctrlPr>
                      </m:sSubPr>
                      <m:e>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𝐻</m:t>
                        </m:r>
                      </m:e>
                      <m:sub>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0</m:t>
                        </m:r>
                      </m:sub>
                    </m:sSub>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oMath>
                </a14:m>
                <a:r>
                  <a:rPr lang="en-US" dirty="0">
                    <a:solidFill>
                      <a:srgbClr val="7030A0"/>
                    </a:solidFill>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u="sng" dirty="0">
                    <a:uFill>
                      <a:solidFill>
                        <a:srgbClr val="FF0000"/>
                      </a:solidFill>
                    </a:uFill>
                    <a:latin typeface="Times New Roman" panose="02020603050405020304" pitchFamily="18" charset="0"/>
                    <a:cs typeface="Times New Roman" panose="02020603050405020304" pitchFamily="18" charset="0"/>
                  </a:rPr>
                  <a:t>alternative</a:t>
                </a:r>
                <a:r>
                  <a:rPr lang="en-US" dirty="0">
                    <a:latin typeface="Times New Roman" panose="02020603050405020304" pitchFamily="18" charset="0"/>
                    <a:cs typeface="Times New Roman" panose="02020603050405020304" pitchFamily="18" charset="0"/>
                  </a:rPr>
                  <a:t> hypotheses</a:t>
                </a:r>
                <a:r>
                  <a:rPr lang="en-US" dirty="0">
                    <a:solidFill>
                      <a:srgbClr val="FF0000"/>
                    </a:solidFill>
                    <a:cs typeface="Times New Roman" panose="02020603050405020304" pitchFamily="18" charset="0"/>
                  </a:rPr>
                  <a:t> </a:t>
                </a:r>
                <a14:m>
                  <m:oMath xmlns:m="http://schemas.openxmlformats.org/officeDocument/2006/math">
                    <m:sSub>
                      <m:sSubPr>
                        <m:ctrlPr>
                          <a:rPr lang="en-US" i="1" smtClean="0">
                            <a:solidFill>
                              <a:srgbClr val="7030A0"/>
                            </a:solidFill>
                            <a:latin typeface="Cambria Math" panose="02040503050406030204" pitchFamily="18" charset="0"/>
                            <a:cs typeface="Times New Roman" panose="02020603050405020304" pitchFamily="18" charset="0"/>
                          </a:rPr>
                        </m:ctrlPr>
                      </m:sSubPr>
                      <m:e>
                        <m:r>
                          <a:rPr lang="en-US" i="1">
                            <a:solidFill>
                              <a:srgbClr val="7030A0"/>
                            </a:solidFill>
                            <a:latin typeface="Cambria Math" panose="02040503050406030204" pitchFamily="18" charset="0"/>
                            <a:cs typeface="Times New Roman" panose="02020603050405020304" pitchFamily="18" charset="0"/>
                          </a:rPr>
                          <m:t>(</m:t>
                        </m:r>
                        <m:r>
                          <a:rPr lang="en-US" i="1">
                            <a:solidFill>
                              <a:srgbClr val="7030A0"/>
                            </a:solidFill>
                            <a:latin typeface="Cambria Math" panose="02040503050406030204" pitchFamily="18" charset="0"/>
                            <a:cs typeface="Times New Roman" panose="02020603050405020304" pitchFamily="18" charset="0"/>
                          </a:rPr>
                          <m:t>𝐻</m:t>
                        </m:r>
                      </m:e>
                      <m:sub>
                        <m:r>
                          <a:rPr lang="en-US" b="0" i="1" smtClean="0">
                            <a:solidFill>
                              <a:srgbClr val="7030A0"/>
                            </a:solidFill>
                            <a:latin typeface="Cambria Math" panose="02040503050406030204" pitchFamily="18" charset="0"/>
                            <a:cs typeface="Times New Roman" panose="02020603050405020304" pitchFamily="18" charset="0"/>
                          </a:rPr>
                          <m:t>1</m:t>
                        </m:r>
                      </m:sub>
                    </m:sSub>
                    <m:r>
                      <a:rPr lang="en-US" i="1">
                        <a:solidFill>
                          <a:srgbClr val="7030A0"/>
                        </a:solidFill>
                        <a:latin typeface="Cambria Math" panose="02040503050406030204" pitchFamily="18" charset="0"/>
                        <a:cs typeface="Times New Roman" panose="02020603050405020304" pitchFamily="18" charset="0"/>
                      </a:rPr>
                      <m:t>)</m:t>
                    </m:r>
                  </m:oMath>
                </a14:m>
                <a:r>
                  <a:rPr lang="en-US" dirty="0">
                    <a:solidFill>
                      <a:srgbClr val="7030A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2: </a:t>
                </a:r>
              </a:p>
              <a:p>
                <a:pPr marL="0" indent="0" algn="just">
                  <a:buNone/>
                </a:pPr>
                <a:r>
                  <a:rPr lang="en-US" dirty="0">
                    <a:latin typeface="Times New Roman" panose="02020603050405020304" pitchFamily="18" charset="0"/>
                    <a:cs typeface="Times New Roman" panose="02020603050405020304" pitchFamily="18" charset="0"/>
                  </a:rPr>
                  <a:t>Based on the situation, decide on the test statistic. And </a:t>
                </a:r>
                <a:r>
                  <a:rPr lang="en-US" u="sng" dirty="0">
                    <a:uFill>
                      <a:solidFill>
                        <a:srgbClr val="FF0000"/>
                      </a:solidFill>
                    </a:uFill>
                    <a:latin typeface="Times New Roman" panose="02020603050405020304" pitchFamily="18" charset="0"/>
                    <a:cs typeface="Times New Roman" panose="02020603050405020304" pitchFamily="18" charset="0"/>
                  </a:rPr>
                  <a:t>compute the value of the test statistic</a:t>
                </a:r>
                <a:r>
                  <a:rPr lang="en-US" dirty="0">
                    <a:latin typeface="Times New Roman" panose="02020603050405020304" pitchFamily="18" charset="0"/>
                    <a:cs typeface="Times New Roman" panose="02020603050405020304" pitchFamily="18" charset="0"/>
                  </a:rPr>
                  <a:t> using the information available.</a:t>
                </a:r>
              </a:p>
              <a:p>
                <a:pPr marL="0" indent="0" algn="just">
                  <a:buNone/>
                </a:pPr>
                <a:endParaRPr lang="en-US"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47816"/>
                <a:ext cx="8229600" cy="3886200"/>
              </a:xfrm>
              <a:blipFill rotWithShape="0">
                <a:blip r:embed="rId2"/>
                <a:stretch>
                  <a:fillRect l="-1852" t="-2198" r="-1926" b="-4301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5364DD43-66B2-473E-94DE-BD487AAF8346}"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10424936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867" y="558800"/>
            <a:ext cx="8229600" cy="3886200"/>
          </a:xfrm>
        </p:spPr>
        <p:txBody>
          <a:bodyPr/>
          <a:lstStyle/>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dirty="0">
                <a:latin typeface="Times New Roman" panose="02020603050405020304" pitchFamily="18" charset="0"/>
                <a:cs typeface="Times New Roman" panose="02020603050405020304" pitchFamily="18" charset="0"/>
              </a:rPr>
              <a:t>Find the </a:t>
            </a:r>
            <a:r>
              <a:rPr lang="en-US" u="sng" dirty="0">
                <a:uFill>
                  <a:solidFill>
                    <a:srgbClr val="FF0000"/>
                  </a:solidFill>
                </a:uFill>
                <a:latin typeface="Times New Roman" panose="02020603050405020304" pitchFamily="18" charset="0"/>
                <a:cs typeface="Times New Roman" panose="02020603050405020304" pitchFamily="18" charset="0"/>
              </a:rPr>
              <a:t>critical value(s)</a:t>
            </a:r>
            <a:r>
              <a:rPr lang="en-US" dirty="0">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critical region based on the hypotheses.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dirty="0">
                <a:latin typeface="Times New Roman" panose="02020603050405020304" pitchFamily="18" charset="0"/>
                <a:cs typeface="Times New Roman" panose="02020603050405020304" pitchFamily="18" charset="0"/>
              </a:rPr>
              <a:t>Compare the test statistic value in step 3 with the critical region in step 2 and decide whether to </a:t>
            </a:r>
            <a:r>
              <a:rPr lang="en-US" u="sng" dirty="0">
                <a:uFill>
                  <a:solidFill>
                    <a:srgbClr val="FF0000"/>
                  </a:solidFill>
                </a:uFill>
                <a:latin typeface="Times New Roman" panose="02020603050405020304" pitchFamily="18" charset="0"/>
                <a:cs typeface="Times New Roman" panose="02020603050405020304" pitchFamily="18" charset="0"/>
              </a:rPr>
              <a:t>reject or do not reject </a:t>
            </a:r>
            <a:r>
              <a:rPr lang="en-US" dirty="0">
                <a:latin typeface="Times New Roman" panose="02020603050405020304" pitchFamily="18" charset="0"/>
                <a:cs typeface="Times New Roman" panose="02020603050405020304" pitchFamily="18" charset="0"/>
              </a:rPr>
              <a:t>the null hypothesis.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dirty="0">
                <a:latin typeface="Times New Roman" panose="02020603050405020304" pitchFamily="18" charset="0"/>
                <a:cs typeface="Times New Roman" panose="02020603050405020304" pitchFamily="18" charset="0"/>
              </a:rPr>
              <a:t>Make a </a:t>
            </a:r>
            <a:r>
              <a:rPr lang="en-US" u="sng" dirty="0">
                <a:uFill>
                  <a:solidFill>
                    <a:srgbClr val="FF0000"/>
                  </a:solidFill>
                </a:uFill>
                <a:latin typeface="Times New Roman" panose="02020603050405020304" pitchFamily="18" charset="0"/>
                <a:cs typeface="Times New Roman" panose="02020603050405020304" pitchFamily="18" charset="0"/>
              </a:rPr>
              <a:t>conclusion in terms of the original problem</a:t>
            </a:r>
            <a:r>
              <a:rPr lang="en-US" dirty="0">
                <a:latin typeface="Times New Roman" panose="02020603050405020304" pitchFamily="18" charset="0"/>
                <a:cs typeface="Times New Roman" panose="02020603050405020304" pitchFamily="18" charset="0"/>
              </a:rPr>
              <a:t> based on the decision in step 4.</a:t>
            </a: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Date Placeholder 1"/>
          <p:cNvSpPr>
            <a:spLocks noGrp="1"/>
          </p:cNvSpPr>
          <p:nvPr>
            <p:ph type="dt" sz="half" idx="12"/>
          </p:nvPr>
        </p:nvSpPr>
        <p:spPr/>
        <p:txBody>
          <a:bodyPr/>
          <a:lstStyle/>
          <a:p>
            <a:fld id="{F696F331-CEB7-4213-80CB-A6C27081EE88}"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411344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significance level </a:t>
                </a:r>
                <a:r>
                  <a:rPr lang="en-US" dirty="0">
                    <a:latin typeface="Times New Roman" panose="02020603050405020304" pitchFamily="18" charset="0"/>
                    <a:cs typeface="Times New Roman" panose="02020603050405020304" pitchFamily="18" charset="0"/>
                  </a:rPr>
                  <a:t>(denoted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is the probability that the test statistic will fall in the critical region when the null hypothesis is actually true. This is the same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introduced in Section 7-2. Common choices for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are 0.05, 0.01, and 0.10.</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critical region </a:t>
                </a:r>
                <a:r>
                  <a:rPr lang="en-US" dirty="0">
                    <a:latin typeface="Times New Roman" panose="02020603050405020304" pitchFamily="18" charset="0"/>
                    <a:cs typeface="Times New Roman" panose="02020603050405020304" pitchFamily="18" charset="0"/>
                  </a:rPr>
                  <a:t>(or </a:t>
                </a:r>
                <a:r>
                  <a:rPr lang="en-US" dirty="0">
                    <a:solidFill>
                      <a:srgbClr val="FF0000"/>
                    </a:solidFill>
                    <a:latin typeface="Times New Roman" panose="02020603050405020304" pitchFamily="18" charset="0"/>
                    <a:cs typeface="Times New Roman" panose="02020603050405020304" pitchFamily="18" charset="0"/>
                  </a:rPr>
                  <a:t>rejection region</a:t>
                </a:r>
                <a:r>
                  <a:rPr lang="en-US" dirty="0">
                    <a:latin typeface="Times New Roman" panose="02020603050405020304" pitchFamily="18" charset="0"/>
                    <a:cs typeface="Times New Roman" panose="02020603050405020304" pitchFamily="18" charset="0"/>
                  </a:rPr>
                  <a:t>) is the set of all values of the test statistic that cause us to reject the null hypothesis.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rotWithShape="0">
                <a:blip r:embed="rId2"/>
                <a:stretch>
                  <a:fillRect l="-1926" t="-2194" r="-1852" b="-3777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61A226A-B552-4568-9734-7BFB0EA921CB}"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6892480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554765" cy="3886200"/>
              </a:xfrm>
            </p:spPr>
            <p:txBody>
              <a:bodyPr/>
              <a:lstStyle/>
              <a:p>
                <a:pPr marL="0" indent="0" algn="just">
                  <a:buNone/>
                </a:pPr>
                <a:r>
                  <a:rPr lang="en-US" sz="3000" dirty="0">
                    <a:latin typeface="Times New Roman" panose="02020603050405020304" pitchFamily="18" charset="0"/>
                    <a:cs typeface="Times New Roman" panose="02020603050405020304" pitchFamily="18" charset="0"/>
                  </a:rPr>
                  <a:t>A </a:t>
                </a:r>
                <a:r>
                  <a:rPr lang="en-US" sz="3000" dirty="0">
                    <a:solidFill>
                      <a:srgbClr val="FF0000"/>
                    </a:solidFill>
                    <a:latin typeface="Times New Roman" panose="02020603050405020304" pitchFamily="18" charset="0"/>
                    <a:cs typeface="Times New Roman" panose="02020603050405020304" pitchFamily="18" charset="0"/>
                  </a:rPr>
                  <a:t>critical value </a:t>
                </a:r>
                <a:r>
                  <a:rPr lang="en-US" sz="3000" dirty="0">
                    <a:latin typeface="Times New Roman" panose="02020603050405020304" pitchFamily="18" charset="0"/>
                    <a:cs typeface="Times New Roman" panose="02020603050405020304" pitchFamily="18" charset="0"/>
                  </a:rPr>
                  <a:t>is any value that separates the critical region (where we reject the null hypothesis) from the values of the test statistic that do not lead to rejection of the null hypothesis. </a:t>
                </a: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critical values depend on the nature of the hypothesis, the sampling distribution that applies, and the significance level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3000" dirty="0">
                    <a:latin typeface="Times New Roman" panose="02020603050405020304" pitchFamily="18" charset="0"/>
                    <a:cs typeface="Times New Roman" panose="02020603050405020304" pitchFamily="18" charset="0"/>
                  </a:rPr>
                  <a:t>. </a:t>
                </a:r>
              </a:p>
              <a:p>
                <a:pPr marL="0" indent="0" algn="just">
                  <a:buNone/>
                </a:pPr>
                <a:endParaRPr lang="en-US"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554765" cy="3886200"/>
              </a:xfrm>
              <a:blipFill rotWithShape="0">
                <a:blip r:embed="rId2"/>
                <a:stretch>
                  <a:fillRect l="-1638" t="-2038" r="-1638" b="-5956"/>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E32F94C8-E388-4081-AF17-F492AA9DC6B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70757490"/>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testing statistical hypotheses there are two possible ways the wrong conclusions might occur. So, there are two types of errors:</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 error is known as the </a:t>
                </a:r>
                <a:r>
                  <a:rPr lang="en-US" sz="2800" dirty="0">
                    <a:solidFill>
                      <a:srgbClr val="FF0000"/>
                    </a:solidFill>
                    <a:latin typeface="Times New Roman" panose="02020603050405020304" pitchFamily="18" charset="0"/>
                    <a:cs typeface="Times New Roman" panose="02020603050405020304" pitchFamily="18" charset="0"/>
                  </a:rPr>
                  <a:t>level of significance </a:t>
                </a:r>
                <a:r>
                  <a:rPr lang="en-US" sz="2800" dirty="0">
                    <a:latin typeface="Times New Roman" panose="02020603050405020304" pitchFamily="18" charset="0"/>
                    <a:cs typeface="Times New Roman" panose="02020603050405020304" pitchFamily="18" charset="0"/>
                  </a:rPr>
                  <a:t>and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 error: Rejecting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true.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II error is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b="0" i="1" smtClean="0">
                        <a:solidFill>
                          <a:srgbClr val="FF0000"/>
                        </a:solidFill>
                        <a:latin typeface="Cambria Math" panose="02040503050406030204" pitchFamily="18" charset="0"/>
                        <a:cs typeface="Times New Roman" panose="02020603050405020304" pitchFamily="18" charset="0"/>
                      </a:rPr>
                      <m:t>1−</m:t>
                    </m:r>
                    <m:r>
                      <a:rPr lang="en-US"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known as the </a:t>
                </a:r>
                <a:r>
                  <a:rPr lang="en-US" sz="2800" dirty="0">
                    <a:solidFill>
                      <a:srgbClr val="FF0000"/>
                    </a:solidFill>
                    <a:latin typeface="Times New Roman" panose="02020603050405020304" pitchFamily="18" charset="0"/>
                    <a:cs typeface="Times New Roman" panose="02020603050405020304" pitchFamily="18" charset="0"/>
                  </a:rPr>
                  <a:t>power of the test</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II Error: Not rejecting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false.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556" t="-1567" r="-1481" b="-4059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D369BE-A07A-4BF1-9517-CDD17603E4A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78</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62478038"/>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475"/>
            <a:ext cx="8229600" cy="1371600"/>
          </a:xfrm>
        </p:spPr>
        <p:txBody>
          <a:bodyPr/>
          <a:lstStyle/>
          <a:p>
            <a:r>
              <a:rPr lang="en-US" sz="3600" dirty="0">
                <a:solidFill>
                  <a:srgbClr val="FF0000"/>
                </a:solidFill>
                <a:latin typeface="Times New Roman" panose="02020603050405020304" pitchFamily="18" charset="0"/>
                <a:cs typeface="Times New Roman" panose="02020603050405020304" pitchFamily="18" charset="0"/>
              </a:rPr>
              <a:t>Example: </a:t>
            </a:r>
            <a:br>
              <a:rPr lang="en-US" sz="24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court case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H</a:t>
            </a:r>
            <a:r>
              <a:rPr lang="en-US" sz="18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Defendant is innocent</a:t>
            </a:r>
          </a:p>
        </p:txBody>
      </p:sp>
      <p:graphicFrame>
        <p:nvGraphicFramePr>
          <p:cNvPr id="4" name="Table 3"/>
          <p:cNvGraphicFramePr>
            <a:graphicFrameLocks noGrp="1"/>
          </p:cNvGraphicFramePr>
          <p:nvPr/>
        </p:nvGraphicFramePr>
        <p:xfrm>
          <a:off x="761999" y="2472266"/>
          <a:ext cx="7323669" cy="2072640"/>
        </p:xfrm>
        <a:graphic>
          <a:graphicData uri="http://schemas.openxmlformats.org/drawingml/2006/table">
            <a:tbl>
              <a:tblPr firstRow="1" bandRow="1">
                <a:tableStyleId>{BC89EF96-8CEA-46FF-86C4-4CE0E7609802}</a:tableStyleId>
              </a:tblPr>
              <a:tblGrid>
                <a:gridCol w="2441223">
                  <a:extLst>
                    <a:ext uri="{9D8B030D-6E8A-4147-A177-3AD203B41FA5}">
                      <a16:colId xmlns:a16="http://schemas.microsoft.com/office/drawing/2014/main" val="20000"/>
                    </a:ext>
                  </a:extLst>
                </a:gridCol>
                <a:gridCol w="2441223">
                  <a:extLst>
                    <a:ext uri="{9D8B030D-6E8A-4147-A177-3AD203B41FA5}">
                      <a16:colId xmlns:a16="http://schemas.microsoft.com/office/drawing/2014/main" val="20001"/>
                    </a:ext>
                  </a:extLst>
                </a:gridCol>
                <a:gridCol w="2441223">
                  <a:extLst>
                    <a:ext uri="{9D8B030D-6E8A-4147-A177-3AD203B41FA5}">
                      <a16:colId xmlns:a16="http://schemas.microsoft.com/office/drawing/2014/main" val="20002"/>
                    </a:ext>
                  </a:extLst>
                </a:gridCol>
              </a:tblGrid>
              <a:tr h="370840">
                <a:tc>
                  <a:txBody>
                    <a:bodyPr/>
                    <a:lstStyle/>
                    <a:p>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2800" b="0" i="0" u="none" strike="noStrike" kern="1200" baseline="0" dirty="0">
                          <a:solidFill>
                            <a:srgbClr val="3333FF"/>
                          </a:solidFill>
                          <a:latin typeface="Times New Roman" panose="02020603050405020304" pitchFamily="18" charset="0"/>
                          <a:ea typeface="+mn-ea"/>
                          <a:cs typeface="Times New Roman" panose="02020603050405020304" pitchFamily="18" charset="0"/>
                        </a:rPr>
                        <a:t>Jury's Decision</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2"/>
          </p:nvPr>
        </p:nvSpPr>
        <p:spPr/>
        <p:txBody>
          <a:bodyPr/>
          <a:lstStyle/>
          <a:p>
            <a:fld id="{277A1B4A-1ADB-4438-B8B5-F64518610DFC}" type="datetime5">
              <a:rPr lang="en-NZ" altLang="en-US" smtClean="0"/>
              <a:t>30-May-23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79</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04754699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5746B77F-56CB-4D28-A470-8F71945728B1}" type="datetime5">
              <a:rPr lang="en-NZ" altLang="en-US" smtClean="0"/>
              <a:t>30-May-23</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extLst>
                        <a:ext uri="{9D8B030D-6E8A-4147-A177-3AD203B41FA5}">
                          <a16:colId xmlns:a16="http://schemas.microsoft.com/office/drawing/2014/main" val="20000"/>
                        </a:ext>
                      </a:extLst>
                    </a:gridCol>
                    <a:gridCol w="2419178">
                      <a:extLst>
                        <a:ext uri="{9D8B030D-6E8A-4147-A177-3AD203B41FA5}">
                          <a16:colId xmlns:a16="http://schemas.microsoft.com/office/drawing/2014/main" val="20001"/>
                        </a:ext>
                      </a:extLst>
                    </a:gridCol>
                    <a:gridCol w="2419178">
                      <a:extLst>
                        <a:ext uri="{9D8B030D-6E8A-4147-A177-3AD203B41FA5}">
                          <a16:colId xmlns:a16="http://schemas.microsoft.com/office/drawing/2014/main" val="20002"/>
                        </a:ext>
                      </a:extLst>
                    </a:gridCol>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is True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1</m:t>
                                  </m:r>
                                </m:sub>
                              </m:sSub>
                            </m:oMath>
                          </a14:m>
                          <a:r>
                            <a:rPr lang="en-US" sz="4000" b="0" dirty="0">
                              <a:latin typeface="Times New Roman" panose="02020603050405020304" pitchFamily="18" charset="0"/>
                              <a:cs typeface="Times New Roman" panose="02020603050405020304" pitchFamily="18" charset="0"/>
                            </a:rPr>
                            <a:t> is True</a:t>
                          </a:r>
                        </a:p>
                      </a:txBody>
                      <a:tcPr/>
                    </a:tc>
                    <a:extLst>
                      <a:ext uri="{0D108BD9-81ED-4DB2-BD59-A6C34878D82A}">
                        <a16:rowId xmlns:a16="http://schemas.microsoft.com/office/drawing/2014/main" val="10000"/>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Reject</a:t>
                          </a:r>
                          <a:r>
                            <a:rPr lang="en-US" sz="4000" b="0"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Do</a:t>
                          </a:r>
                          <a:r>
                            <a:rPr lang="en-US" sz="4000" b="0" baseline="0" dirty="0">
                              <a:latin typeface="Times New Roman" panose="02020603050405020304" pitchFamily="18" charset="0"/>
                              <a:cs typeface="Times New Roman" panose="02020603050405020304" pitchFamily="18" charset="0"/>
                            </a:rPr>
                            <a:t> not Reject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43973799"/>
                  </p:ext>
                </p:extLst>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gridCol w="2419178"/>
                    <a:gridCol w="2419178"/>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100252" t="-5944" r="-100504" b="-200699"/>
                          </a:stretch>
                        </a:blipFill>
                      </a:tcPr>
                    </a:tc>
                    <a:tc>
                      <a:txBody>
                        <a:bodyPr/>
                        <a:lstStyle/>
                        <a:p>
                          <a:endParaRPr lang="en-US"/>
                        </a:p>
                      </a:txBody>
                      <a:tcPr>
                        <a:blipFill rotWithShape="0">
                          <a:blip r:embed="rId2"/>
                          <a:stretch>
                            <a:fillRect l="-200252" t="-5944" r="-504" b="-200699"/>
                          </a:stretch>
                        </a:blipFill>
                      </a:tcPr>
                    </a:tc>
                  </a:tr>
                  <a:tr h="1742074">
                    <a:tc>
                      <a:txBody>
                        <a:bodyPr/>
                        <a:lstStyle/>
                        <a:p>
                          <a:endParaRPr lang="en-US"/>
                        </a:p>
                      </a:txBody>
                      <a:tcPr>
                        <a:blipFill rotWithShape="0">
                          <a:blip r:embed="rId2"/>
                          <a:stretch>
                            <a:fillRect l="-252" t="-105944" r="-200504" b="-100699"/>
                          </a:stretch>
                        </a:blipFill>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r>
                  <a:tr h="1742074">
                    <a:tc>
                      <a:txBody>
                        <a:bodyPr/>
                        <a:lstStyle/>
                        <a:p>
                          <a:endParaRPr lang="en-US"/>
                        </a:p>
                      </a:txBody>
                      <a:tcPr>
                        <a:blipFill rotWithShape="0">
                          <a:blip r:embed="rId2"/>
                          <a:stretch>
                            <a:fillRect l="-252" t="-205944" r="-200504" b="-699"/>
                          </a:stretch>
                        </a:blipFill>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tr>
                </a:tbl>
              </a:graphicData>
            </a:graphic>
          </p:graphicFrame>
        </mc:Fallback>
      </mc:AlternateContent>
      <p:sp>
        <p:nvSpPr>
          <p:cNvPr id="2" name="Date Placeholder 1"/>
          <p:cNvSpPr>
            <a:spLocks noGrp="1"/>
          </p:cNvSpPr>
          <p:nvPr>
            <p:ph type="dt" sz="half" idx="12"/>
          </p:nvPr>
        </p:nvSpPr>
        <p:spPr/>
        <p:txBody>
          <a:bodyPr/>
          <a:lstStyle/>
          <a:p>
            <a:fld id="{1D5041B9-198D-40A5-BA11-EED6160E90A4}"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71149884"/>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1076" y="2906110"/>
                <a:ext cx="8229600" cy="13716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Testing Hypotheses About Population</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Mean </a:t>
                </a:r>
                <a14:m>
                  <m:oMath xmlns:m="http://schemas.openxmlformats.org/officeDocument/2006/math">
                    <m:r>
                      <a:rPr lang="en-GB" sz="360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1076" y="2906110"/>
                <a:ext cx="8229600" cy="1371600"/>
              </a:xfrm>
              <a:blipFill>
                <a:blip r:embed="rId2"/>
                <a:stretch>
                  <a:fillRect t="-1333" b="-12444"/>
                </a:stretch>
              </a:blipFill>
            </p:spPr>
            <p:txBody>
              <a:bodyPr/>
              <a:lstStyle/>
              <a:p>
                <a:r>
                  <a:rPr lang="en-GB">
                    <a:noFill/>
                  </a:rPr>
                  <a:t> </a:t>
                </a:r>
              </a:p>
            </p:txBody>
          </p:sp>
        </mc:Fallback>
      </mc:AlternateContent>
      <p:sp>
        <p:nvSpPr>
          <p:cNvPr id="3" name="Date Placeholder 2"/>
          <p:cNvSpPr>
            <a:spLocks noGrp="1"/>
          </p:cNvSpPr>
          <p:nvPr>
            <p:ph type="dt" sz="half" idx="12"/>
          </p:nvPr>
        </p:nvSpPr>
        <p:spPr/>
        <p:txBody>
          <a:bodyPr/>
          <a:lstStyle/>
          <a:p>
            <a:fld id="{060F747B-06A1-4791-BB49-BEACC87A49A0}"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84622420"/>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36578"/>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9D7DA7C6-CB47-478D-9710-719BE1476F85}"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314277754"/>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7456" y="900224"/>
                <a:ext cx="8055429" cy="2677656"/>
              </a:xfrm>
              <a:prstGeom prst="rect">
                <a:avLst/>
              </a:prstGeom>
            </p:spPr>
            <p:txBody>
              <a:bodyPr wrap="square">
                <a:spAutoFit/>
              </a:bodyPr>
              <a:lstStyle/>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null hypothesis </a:t>
                </a:r>
                <a:r>
                  <a:rPr lang="en-US" sz="2800" dirty="0">
                    <a:latin typeface="Times New Roman" panose="02020603050405020304" pitchFamily="18" charset="0"/>
                    <a:cs typeface="Times New Roman" panose="02020603050405020304" pitchFamily="18" charset="0"/>
                  </a:rPr>
                  <a:t>which  includes the single target value that identifies a specific distribution,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1</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alternative hypothesis </a:t>
                </a:r>
                <a:r>
                  <a:rPr lang="en-US" sz="2800" dirty="0">
                    <a:latin typeface="Times New Roman" panose="02020603050405020304" pitchFamily="18" charset="0"/>
                    <a:cs typeface="Times New Roman" panose="02020603050405020304" pitchFamily="18" charset="0"/>
                  </a:rPr>
                  <a:t>which usually includes the </a:t>
                </a:r>
                <a:r>
                  <a:rPr lang="en-US" sz="2800" dirty="0">
                    <a:solidFill>
                      <a:srgbClr val="FF0000"/>
                    </a:solidFill>
                    <a:latin typeface="Times New Roman" panose="02020603050405020304" pitchFamily="18" charset="0"/>
                    <a:cs typeface="Times New Roman" panose="02020603050405020304" pitchFamily="18" charset="0"/>
                  </a:rPr>
                  <a:t>complementary event of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𝜇</m:t>
                        </m:r>
                      </m:e>
                      <m:sub>
                        <m:r>
                          <a:rPr lang="en-GB" sz="2800" i="1">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37456" y="900224"/>
                <a:ext cx="8055429" cy="2677656"/>
              </a:xfrm>
              <a:prstGeom prst="rect">
                <a:avLst/>
              </a:prstGeom>
              <a:blipFill>
                <a:blip r:embed="rId2"/>
                <a:stretch>
                  <a:fillRect l="-1513" t="-2506" r="-1513" b="-5467"/>
                </a:stretch>
              </a:blipFill>
            </p:spPr>
            <p:txBody>
              <a:bodyPr/>
              <a:lstStyle/>
              <a:p>
                <a:r>
                  <a:rPr lang="en-US">
                    <a:noFill/>
                  </a:rPr>
                  <a:t> </a:t>
                </a:r>
              </a:p>
            </p:txBody>
          </p:sp>
        </mc:Fallback>
      </mc:AlternateContent>
      <p:sp>
        <p:nvSpPr>
          <p:cNvPr id="5" name="Rectangle 4"/>
          <p:cNvSpPr/>
          <p:nvPr/>
        </p:nvSpPr>
        <p:spPr>
          <a:xfrm>
            <a:off x="337456" y="3866606"/>
            <a:ext cx="8119533" cy="1815882"/>
          </a:xfrm>
          <a:prstGeom prst="rect">
            <a:avLst/>
          </a:prstGeom>
          <a:solidFill>
            <a:srgbClr val="FFFF97"/>
          </a:solidFill>
        </p:spPr>
        <p:txBody>
          <a:bodyPr wrap="square">
            <a:spAutoFit/>
          </a:bodyPr>
          <a:lstStyle/>
          <a:p>
            <a:pPr marL="0" indent="0">
              <a:buNone/>
            </a:pPr>
            <a:r>
              <a:rPr lang="en-US" sz="2800" b="1" dirty="0">
                <a:solidFill>
                  <a:srgbClr val="FF0000"/>
                </a:solidFill>
                <a:latin typeface="Times New Roman" panose="02020603050405020304" pitchFamily="18" charset="0"/>
                <a:cs typeface="Times New Roman" panose="02020603050405020304" pitchFamily="18" charset="0"/>
              </a:rPr>
              <a:t>Note: </a:t>
            </a:r>
          </a:p>
          <a:p>
            <a:pPr marL="0" indent="0" algn="just">
              <a:buNone/>
            </a:pPr>
            <a:r>
              <a:rPr lang="en-US" sz="2800" dirty="0">
                <a:latin typeface="Times New Roman" panose="02020603050405020304" pitchFamily="18" charset="0"/>
                <a:cs typeface="Times New Roman" panose="02020603050405020304" pitchFamily="18" charset="0"/>
              </a:rPr>
              <a:t>In hypothesis testing, you can </a:t>
            </a:r>
            <a:r>
              <a:rPr lang="en-US" sz="2800" dirty="0">
                <a:solidFill>
                  <a:srgbClr val="C00000"/>
                </a:solidFill>
                <a:latin typeface="Times New Roman" panose="02020603050405020304" pitchFamily="18" charset="0"/>
                <a:cs typeface="Times New Roman" panose="02020603050405020304" pitchFamily="18" charset="0"/>
              </a:rPr>
              <a:t>put the claim under H</a:t>
            </a:r>
            <a:r>
              <a:rPr lang="en-US" dirty="0">
                <a:solidFill>
                  <a:srgbClr val="C00000"/>
                </a:solidFill>
                <a:latin typeface="Times New Roman" panose="02020603050405020304" pitchFamily="18" charset="0"/>
                <a:cs typeface="Times New Roman" panose="02020603050405020304" pitchFamily="18" charset="0"/>
              </a:rPr>
              <a:t>1</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a:t>
            </a:r>
            <a:r>
              <a:rPr lang="en-US" sz="2800" dirty="0">
                <a:solidFill>
                  <a:srgbClr val="C00000"/>
                </a:solidFill>
                <a:latin typeface="Times New Roman" panose="02020603050405020304" pitchFamily="18" charset="0"/>
                <a:cs typeface="Times New Roman" panose="02020603050405020304" pitchFamily="18" charset="0"/>
              </a:rPr>
              <a:t>equal to sign is always with H</a:t>
            </a:r>
            <a:r>
              <a:rPr lang="en-US" dirty="0">
                <a:solidFill>
                  <a:srgbClr val="C0000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one or two sided test depends on H</a:t>
            </a:r>
            <a:r>
              <a:rPr lang="en-US"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p>
        </p:txBody>
      </p:sp>
      <p:sp>
        <p:nvSpPr>
          <p:cNvPr id="2" name="Date Placeholder 1"/>
          <p:cNvSpPr>
            <a:spLocks noGrp="1"/>
          </p:cNvSpPr>
          <p:nvPr>
            <p:ph type="dt" sz="half" idx="12"/>
          </p:nvPr>
        </p:nvSpPr>
        <p:spPr/>
        <p:txBody>
          <a:bodyPr/>
          <a:lstStyle/>
          <a:p>
            <a:fld id="{42EAA0C2-9114-4021-8E1C-7FA935C591EE}"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83</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99003671"/>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64291"/>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Step 2. </a:t>
                </a:r>
                <a:r>
                  <a:rPr lang="en-US" sz="2800" dirty="0">
                    <a:latin typeface="Times New Roman" panose="02020603050405020304" pitchFamily="18" charset="0"/>
                    <a:cs typeface="Times New Roman" panose="02020603050405020304" pitchFamily="18" charset="0"/>
                  </a:rPr>
                  <a:t>Calculate the test value by formula:</a:t>
                </a:r>
                <a:endParaRPr lang="en-US" sz="28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following test statistics are usually used:</a:t>
                </a:r>
              </a:p>
              <a:p>
                <a:pPr marL="398463" indent="-398463" algn="just">
                  <a:buNone/>
                </a:pPr>
                <a:r>
                  <a:rPr lang="en-US" sz="2800" dirty="0">
                    <a:latin typeface="Times New Roman" panose="02020603050405020304" pitchFamily="18" charset="0"/>
                    <a:cs typeface="Times New Roman" panose="02020603050405020304" pitchFamily="18" charset="0"/>
                  </a:rPr>
                  <a:t>1.When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is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known</a:t>
                </a:r>
                <a:r>
                  <a:rPr lang="en-US" sz="2800" dirty="0">
                    <a:latin typeface="Times New Roman" panose="02020603050405020304" pitchFamily="18" charset="0"/>
                    <a:cs typeface="Times New Roman" panose="02020603050405020304" pitchFamily="18" charset="0"/>
                  </a:rPr>
                  <a:t>,</a:t>
                </a:r>
              </a:p>
              <a:p>
                <a:pPr marL="398463" indent="-398463" algn="just">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solidFill>
                          <a:schemeClr val="bg2">
                            <a:lumMod val="75000"/>
                          </a:schemeClr>
                        </a:solidFill>
                        <a:latin typeface="Cambria Math" panose="02040503050406030204" pitchFamily="18" charset="0"/>
                        <a:cs typeface="Times New Roman" panose="02020603050405020304" pitchFamily="18" charset="0"/>
                      </a:rPr>
                      <m:t>𝑍</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a:t>
                </a:r>
              </a:p>
              <a:p>
                <a:pPr marL="347663" indent="-347663" algn="just">
                  <a:buNone/>
                </a:pPr>
                <a:r>
                  <a:rPr lang="en-US" sz="2800" dirty="0">
                    <a:latin typeface="Times New Roman" panose="02020603050405020304" pitchFamily="18" charset="0"/>
                    <a:cs typeface="Times New Roman" panose="02020603050405020304" pitchFamily="18" charset="0"/>
                  </a:rPr>
                  <a:t>2.When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is unknown</a:t>
                </a:r>
                <a:r>
                  <a:rPr lang="en-US" sz="2800" dirty="0">
                    <a:latin typeface="Times New Roman" panose="02020603050405020304" pitchFamily="18" charset="0"/>
                    <a:cs typeface="Times New Roman" panose="02020603050405020304" pitchFamily="18" charset="0"/>
                  </a:rPr>
                  <a:t>, </a:t>
                </a:r>
              </a:p>
              <a:p>
                <a:pPr marL="347663" indent="-347663" algn="just">
                  <a:buNone/>
                </a:pPr>
                <a14:m>
                  <m:oMath xmlns:m="http://schemas.openxmlformats.org/officeDocument/2006/math">
                    <m:r>
                      <a:rPr lang="en-US" sz="2800" b="0" i="1" smtClean="0">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𝑇</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 </a:t>
                </a:r>
              </a:p>
              <a:p>
                <a:pPr marL="347663" indent="-60325" algn="just">
                  <a:buNone/>
                </a:pPr>
                <a:r>
                  <a:rPr lang="en-US" sz="2800" dirty="0">
                    <a:latin typeface="Times New Roman" panose="02020603050405020304" pitchFamily="18" charset="0"/>
                    <a:cs typeface="Times New Roman" panose="02020603050405020304" pitchFamily="18" charset="0"/>
                  </a:rPr>
                  <a:t>where has a t-distribution with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64291"/>
                <a:ext cx="8229600" cy="3886200"/>
              </a:xfrm>
              <a:blipFill>
                <a:blip r:embed="rId2"/>
                <a:stretch>
                  <a:fillRect l="-1556" t="-1727" r="-1481" b="-4191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1FDCB6F1-4D17-47FF-89EF-9FA32F202B51}"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672786191"/>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9492" y="556054"/>
                <a:ext cx="8229600" cy="3886200"/>
              </a:xfrm>
            </p:spPr>
            <p:txBody>
              <a:bodyPr/>
              <a:lstStyle/>
              <a:p>
                <a:pPr marL="347663" indent="-347663" algn="just">
                  <a:buNone/>
                </a:pPr>
                <a:r>
                  <a:rPr lang="en-US" sz="2700" dirty="0">
                    <a:latin typeface="Times New Roman" panose="02020603050405020304" pitchFamily="18" charset="0"/>
                    <a:cs typeface="Times New Roman" panose="02020603050405020304" pitchFamily="18" charset="0"/>
                  </a:rPr>
                  <a:t>3.When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700" dirty="0">
                    <a:solidFill>
                      <a:srgbClr val="3333FF"/>
                    </a:solidFill>
                    <a:latin typeface="Times New Roman" panose="02020603050405020304" pitchFamily="18" charset="0"/>
                    <a:cs typeface="Times New Roman" panose="02020603050405020304" pitchFamily="18" charset="0"/>
                  </a:rPr>
                  <a:t> is 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 </a:t>
                </a:r>
              </a:p>
              <a:p>
                <a:pPr marL="347663" indent="-347663" algn="just">
                  <a:buNone/>
                </a:pPr>
                <a:r>
                  <a:rPr lang="en-US" sz="270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a:p>
                <a:pPr marL="347663" indent="-347663" algn="just">
                  <a:buNone/>
                </a:pPr>
                <a:r>
                  <a:rPr lang="en-US" sz="2700" dirty="0">
                    <a:latin typeface="Times New Roman" panose="02020603050405020304" pitchFamily="18" charset="0"/>
                    <a:cs typeface="Times New Roman" panose="02020603050405020304" pitchFamily="18" charset="0"/>
                  </a:rPr>
                  <a:t>4.When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700" dirty="0">
                    <a:solidFill>
                      <a:srgbClr val="3333FF"/>
                    </a:solidFill>
                    <a:latin typeface="Times New Roman" panose="02020603050405020304" pitchFamily="18" charset="0"/>
                    <a:cs typeface="Times New Roman" panose="02020603050405020304" pitchFamily="18" charset="0"/>
                  </a:rPr>
                  <a:t>is unknown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a:t>
                </a:r>
                <a:r>
                  <a:rPr lang="en-US" sz="2700" dirty="0">
                    <a:latin typeface="Times New Roman" panose="02020603050405020304" pitchFamily="18" charset="0"/>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oMath>
                </a14:m>
                <a:endParaRPr lang="en-US" sz="2700" b="0" i="0" dirty="0">
                  <a:solidFill>
                    <a:schemeClr val="bg2">
                      <a:lumMod val="75000"/>
                    </a:schemeClr>
                  </a:solidFill>
                  <a:latin typeface="Cambria Math" panose="02040503050406030204" pitchFamily="18" charset="0"/>
                  <a:cs typeface="Times New Roman" panose="02020603050405020304" pitchFamily="18" charset="0"/>
                </a:endParaRPr>
              </a:p>
              <a:p>
                <a:pPr marL="0" indent="0" algn="just">
                  <a:buNone/>
                </a:pPr>
                <a:r>
                  <a:rPr lang="en-US" sz="2700" b="0" dirty="0">
                    <a:solidFill>
                      <a:schemeClr val="bg2">
                        <a:lumMod val="75000"/>
                      </a:schemeClr>
                    </a:solidFill>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9492" y="556054"/>
                <a:ext cx="8229600" cy="3886200"/>
              </a:xfrm>
              <a:blipFill>
                <a:blip r:embed="rId2"/>
                <a:stretch>
                  <a:fillRect l="-1407" t="-1567" r="-1407" b="-14577"/>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A3A9C839-99D6-4F02-AD0A-16AEC93D633B}"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83143925"/>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053" y="726684"/>
                <a:ext cx="8229600" cy="3886200"/>
              </a:xfrm>
            </p:spPr>
            <p:txBody>
              <a:bodyPr/>
              <a:lstStyle/>
              <a:p>
                <a:pPr marL="0" indent="0">
                  <a:buNone/>
                </a:pPr>
                <a:endParaRPr lang="en-US" sz="28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1. Use a right-tailed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2. Use a two-tailed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3. Use a left-tailed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053" y="726684"/>
                <a:ext cx="8229600" cy="3886200"/>
              </a:xfrm>
              <a:blipFill>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263470" y="2523214"/>
            <a:ext cx="6178730" cy="3809216"/>
          </a:xfrm>
          <a:prstGeom prst="rect">
            <a:avLst/>
          </a:prstGeom>
        </p:spPr>
      </p:pic>
      <p:sp>
        <p:nvSpPr>
          <p:cNvPr id="4" name="TextBox 3"/>
          <p:cNvSpPr txBox="1"/>
          <p:nvPr/>
        </p:nvSpPr>
        <p:spPr>
          <a:xfrm>
            <a:off x="2252133" y="6352143"/>
            <a:ext cx="4639734" cy="369332"/>
          </a:xfrm>
          <a:prstGeom prst="rect">
            <a:avLst/>
          </a:prstGeom>
          <a:noFill/>
        </p:spPr>
        <p:txBody>
          <a:bodyPr wrap="square" rtlCol="0">
            <a:spAutoFit/>
          </a:bodyPr>
          <a:lstStyle/>
          <a:p>
            <a:r>
              <a:rPr lang="en-US" dirty="0">
                <a:highlight>
                  <a:srgbClr val="FFFF00"/>
                </a:highlight>
                <a:latin typeface="Times New Roman" panose="02020603050405020304" pitchFamily="18" charset="0"/>
                <a:cs typeface="Times New Roman" panose="02020603050405020304" pitchFamily="18" charset="0"/>
              </a:rPr>
              <a:t>It is very similar for t test, just replace z by t.</a:t>
            </a:r>
          </a:p>
        </p:txBody>
      </p:sp>
      <p:sp>
        <p:nvSpPr>
          <p:cNvPr id="5" name="Rectangle 4"/>
          <p:cNvSpPr/>
          <p:nvPr/>
        </p:nvSpPr>
        <p:spPr>
          <a:xfrm>
            <a:off x="407297" y="303704"/>
            <a:ext cx="8498184" cy="954107"/>
          </a:xfrm>
          <a:prstGeom prst="rect">
            <a:avLst/>
          </a:prstGeom>
        </p:spPr>
        <p:txBody>
          <a:bodyPr wrap="square">
            <a:spAutoFit/>
          </a:bodyPr>
          <a:lstStyle/>
          <a:p>
            <a:r>
              <a:rPr lang="en-US" sz="2800" dirty="0">
                <a:solidFill>
                  <a:srgbClr val="C00000"/>
                </a:solidFill>
                <a:latin typeface="Times New Roman" panose="02020603050405020304" pitchFamily="18" charset="0"/>
                <a:cs typeface="Times New Roman" panose="02020603050405020304" pitchFamily="18" charset="0"/>
              </a:rPr>
              <a:t>Step 3. </a:t>
            </a:r>
          </a:p>
          <a:p>
            <a:r>
              <a:rPr lang="en-US" sz="2800" dirty="0">
                <a:latin typeface="Times New Roman" panose="02020603050405020304" pitchFamily="18" charset="0"/>
                <a:cs typeface="Times New Roman" panose="02020603050405020304" pitchFamily="18" charset="0"/>
              </a:rPr>
              <a:t>Calculate the  critical value(s) and identify critical region</a:t>
            </a:r>
            <a:r>
              <a:rPr lang="en-US" sz="2800" dirty="0">
                <a:solidFill>
                  <a:srgbClr val="C00000"/>
                </a:solidFill>
                <a:latin typeface="Times New Roman" panose="02020603050405020304" pitchFamily="18" charset="0"/>
                <a:cs typeface="Times New Roman" panose="02020603050405020304" pitchFamily="18" charset="0"/>
              </a:rPr>
              <a:t> </a:t>
            </a:r>
            <a:endParaRPr lang="en-US" sz="2800" dirty="0"/>
          </a:p>
        </p:txBody>
      </p:sp>
      <p:sp>
        <p:nvSpPr>
          <p:cNvPr id="6" name="Date Placeholder 5"/>
          <p:cNvSpPr>
            <a:spLocks noGrp="1"/>
          </p:cNvSpPr>
          <p:nvPr>
            <p:ph type="dt" sz="half" idx="12"/>
          </p:nvPr>
        </p:nvSpPr>
        <p:spPr/>
        <p:txBody>
          <a:bodyPr/>
          <a:lstStyle/>
          <a:p>
            <a:fld id="{BA6D58C3-B1D2-4DA4-B873-A5ADD7BC7767}" type="datetime5">
              <a:rPr lang="en-NZ" altLang="en-US" smtClean="0"/>
              <a:t>30-May-23</a:t>
            </a:fld>
            <a:endParaRPr lang="en-US" altLang="en-US"/>
          </a:p>
        </p:txBody>
      </p:sp>
      <p:sp>
        <p:nvSpPr>
          <p:cNvPr id="7" name="Slide Number Placeholder 6"/>
          <p:cNvSpPr>
            <a:spLocks noGrp="1"/>
          </p:cNvSpPr>
          <p:nvPr>
            <p:ph type="sldNum" sz="quarter" idx="11"/>
          </p:nvPr>
        </p:nvSpPr>
        <p:spPr/>
        <p:txBody>
          <a:bodyPr/>
          <a:lstStyle/>
          <a:p>
            <a:fld id="{E6D38F6D-B68C-43EA-8D93-D9BC679B8240}" type="slidenum">
              <a:rPr lang="en-US" altLang="en-US" smtClean="0"/>
              <a:pPr/>
              <a:t>86</a:t>
            </a:fld>
            <a:endParaRPr lang="en-US" altLang="en-US"/>
          </a:p>
        </p:txBody>
      </p:sp>
      <p:sp>
        <p:nvSpPr>
          <p:cNvPr id="8" name="Footer Placeholder 7"/>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546133948"/>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7713" y="915965"/>
                <a:ext cx="8196944" cy="492737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If the test value is Z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𝑍</m:t>
                        </m:r>
                      </m:e>
                      <m:sub>
                        <m:r>
                          <a:rPr lang="en-US" sz="28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i="1" dirty="0" smtClean="0">
                            <a:solidFill>
                              <a:srgbClr val="0000FF"/>
                            </a:solidFill>
                            <a:latin typeface="Cambria Math" panose="02040503050406030204" pitchFamily="18" charset="0"/>
                            <a:cs typeface="Times New Roman" panose="02020603050405020304" pitchFamily="18" charset="0"/>
                          </a:rPr>
                          <m:t>𝑍</m:t>
                        </m:r>
                      </m:e>
                      <m:sub>
                        <m:f>
                          <m:fPr>
                            <m:type m:val="skw"/>
                            <m:ctrlPr>
                              <a:rPr lang="en-US" sz="2800" i="1" dirty="0" smtClean="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b="0" i="1" dirty="0" smtClean="0">
                                <a:solidFill>
                                  <a:srgbClr val="0000FF"/>
                                </a:solidFill>
                                <a:latin typeface="Cambria Math" panose="02040503050406030204" pitchFamily="18" charset="0"/>
                                <a:cs typeface="Times New Roman" panose="02020603050405020304" pitchFamily="18" charset="0"/>
                              </a:rPr>
                              <m:t>2</m:t>
                            </m:r>
                          </m:den>
                        </m:f>
                      </m:sub>
                    </m:s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pPr algn="just"/>
                <a:r>
                  <a:rPr lang="en-US" sz="2800" dirty="0">
                    <a:latin typeface="Times New Roman" panose="02020603050405020304" pitchFamily="18" charset="0"/>
                    <a:cs typeface="Times New Roman" panose="02020603050405020304" pitchFamily="18" charset="0"/>
                  </a:rPr>
                  <a:t>If the test value is T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f>
                          <m:fPr>
                            <m:type m:val="skw"/>
                            <m:ctrlPr>
                              <a:rPr lang="en-US" sz="2800" i="1" dirty="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i="1" dirty="0">
                                <a:solidFill>
                                  <a:srgbClr val="0000FF"/>
                                </a:solidFill>
                                <a:latin typeface="Cambria Math" panose="02040503050406030204" pitchFamily="18" charset="0"/>
                                <a:cs typeface="Times New Roman" panose="02020603050405020304" pitchFamily="18" charset="0"/>
                              </a:rPr>
                              <m:t>2</m:t>
                            </m:r>
                          </m:den>
                        </m:f>
                      </m:sub>
                    </m:sSub>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r>
                  <a:rPr lang="en-US" sz="2800" dirty="0">
                    <a:solidFill>
                      <a:srgbClr val="FF0000"/>
                    </a:solidFill>
                    <a:latin typeface="Times New Roman" panose="02020603050405020304" pitchFamily="18" charset="0"/>
                    <a:cs typeface="Times New Roman" panose="02020603050405020304" pitchFamily="18" charset="0"/>
                  </a:rPr>
                  <a:t>Step 4. </a:t>
                </a:r>
              </a:p>
              <a:p>
                <a:r>
                  <a:rPr lang="en-US" sz="2800" dirty="0">
                    <a:solidFill>
                      <a:srgbClr val="000000"/>
                    </a:solidFill>
                    <a:latin typeface="Times New Roman" panose="02020603050405020304" pitchFamily="18" charset="0"/>
                    <a:cs typeface="Times New Roman" panose="02020603050405020304" pitchFamily="18" charset="0"/>
                  </a:rPr>
                  <a:t>Make decision: </a:t>
                </a:r>
                <a:r>
                  <a:rPr lang="en-US" sz="2800" dirty="0">
                    <a:solidFill>
                      <a:srgbClr val="00B050"/>
                    </a:solidFill>
                    <a:latin typeface="Times New Roman" panose="02020603050405020304" pitchFamily="18" charset="0"/>
                    <a:cs typeface="Times New Roman" panose="02020603050405020304" pitchFamily="18" charset="0"/>
                  </a:rPr>
                  <a:t>Reject H</a:t>
                </a:r>
                <a:r>
                  <a:rPr lang="en-US"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if test value falls in the critical region otherwise accept H</a:t>
                </a:r>
                <a:r>
                  <a:rPr lang="en-US" dirty="0">
                    <a:solidFill>
                      <a:srgbClr val="00B05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solidFill>
                      <a:srgbClr val="000000"/>
                    </a:solidFill>
                    <a:latin typeface="Times New Roman" panose="02020603050405020304" pitchFamily="18" charset="0"/>
                    <a:cs typeface="Times New Roman" panose="02020603050405020304" pitchFamily="18" charset="0"/>
                  </a:rPr>
                  <a:t>State the conclusion in nontechnical terms.</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7713" y="915965"/>
                <a:ext cx="8196944" cy="4927375"/>
              </a:xfrm>
              <a:prstGeom prst="rect">
                <a:avLst/>
              </a:prstGeom>
              <a:blipFill rotWithShape="0">
                <a:blip r:embed="rId2"/>
                <a:stretch>
                  <a:fillRect l="-1563" t="-1236" b="-247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1A037794-5B0D-4854-803B-E4CE33CFAC3F}"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840003417"/>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02770" y="476853"/>
                <a:ext cx="8371115" cy="2359941"/>
              </a:xfrm>
              <a:prstGeom prst="rect">
                <a:avLst/>
              </a:prstGeom>
            </p:spPr>
            <p:txBody>
              <a:bodyPr wrap="square">
                <a:spAutoFit/>
              </a:bodyPr>
              <a:lstStyle/>
              <a:p>
                <a:pPr algn="just"/>
                <a:r>
                  <a:rPr lang="en-US" sz="2400" dirty="0">
                    <a:solidFill>
                      <a:srgbClr val="FF00FF"/>
                    </a:solidFill>
                    <a:latin typeface="Times New Roman" panose="02020603050405020304" pitchFamily="18" charset="0"/>
                    <a:cs typeface="Times New Roman" panose="02020603050405020304" pitchFamily="18" charset="0"/>
                  </a:rPr>
                  <a:t>Example : </a:t>
                </a:r>
                <a:r>
                  <a:rPr lang="en-US" sz="2400" dirty="0">
                    <a:solidFill>
                      <a:srgbClr val="000000"/>
                    </a:solidFill>
                    <a:latin typeface="Times New Roman" panose="02020603050405020304" pitchFamily="18" charset="0"/>
                    <a:cs typeface="Times New Roman" panose="02020603050405020304" pitchFamily="18" charset="0"/>
                  </a:rPr>
                  <a:t>M &amp; M candies claims that the average weight of M &amp; M candies is greater than 0.8535 g. To test this claim a random sample of 13 M &amp; M candies are taken and a sample mean of 0.8635 g. was found the population standard deviation  is known to be 0.0565. Test the claim using traditional approach (critical value method) with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sz="2400" b="0" i="1" dirty="0" smtClean="0">
                        <a:latin typeface="Cambria Math" panose="02040503050406030204" pitchFamily="18" charset="0"/>
                        <a:ea typeface="Cambria Math" panose="02040503050406030204" pitchFamily="18" charset="0"/>
                        <a:cs typeface="Times New Roman" panose="02020603050405020304" pitchFamily="18" charset="0"/>
                      </a:rPr>
                      <m:t>=5%</m:t>
                    </m:r>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02770" y="476853"/>
                <a:ext cx="8371115" cy="2359941"/>
              </a:xfrm>
              <a:prstGeom prst="rect">
                <a:avLst/>
              </a:prstGeom>
              <a:blipFill>
                <a:blip r:embed="rId2"/>
                <a:stretch>
                  <a:fillRect l="-1092" t="-2067" r="-1165" b="-2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85592" y="2787130"/>
                <a:ext cx="8125007" cy="370421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Solutions:</a:t>
                </a:r>
              </a:p>
              <a:p>
                <a:r>
                  <a:rPr lang="en-US" sz="2000" dirty="0">
                    <a:solidFill>
                      <a:srgbClr val="FF0000"/>
                    </a:solidFill>
                    <a:latin typeface="Times New Roman" panose="02020603050405020304" pitchFamily="18" charset="0"/>
                    <a:cs typeface="Times New Roman" panose="02020603050405020304" pitchFamily="18" charset="0"/>
                  </a:rPr>
                  <a:t>Step1 : Hypotheses:</a:t>
                </a:r>
              </a:p>
              <a:p>
                <a14:m>
                  <m:oMath xmlns:m="http://schemas.openxmlformats.org/officeDocument/2006/math">
                    <m:r>
                      <a:rPr lang="en-US" sz="2000" b="0" i="1" smtClean="0">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0</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cs typeface="Times New Roman" panose="02020603050405020304" pitchFamily="18" charset="0"/>
                  </a:rPr>
                  <a:t>                                              </a:t>
                </a:r>
              </a:p>
              <a:p>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1</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latin typeface="Times New Roman" panose="02020603050405020304" pitchFamily="18" charset="0"/>
                    <a:cs typeface="Times New Roman" panose="02020603050405020304" pitchFamily="18" charset="0"/>
                  </a:rPr>
                  <a:t> (put the claim under H</a:t>
                </a:r>
                <a:r>
                  <a:rPr lang="en-US" sz="12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Step2 :Test Statistic value Calculation</a:t>
                </a:r>
              </a:p>
              <a:p>
                <a:r>
                  <a:rPr lang="en-US" sz="2000" dirty="0">
                    <a:latin typeface="Times New Roman" panose="02020603050405020304" pitchFamily="18" charset="0"/>
                    <a:cs typeface="Times New Roman" panose="02020603050405020304" pitchFamily="18" charset="0"/>
                  </a:rPr>
                  <a:t>Since population standard deviation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000" dirty="0">
                    <a:latin typeface="Times New Roman" panose="02020603050405020304" pitchFamily="18" charset="0"/>
                    <a:cs typeface="Times New Roman" panose="02020603050405020304" pitchFamily="18" charset="0"/>
                  </a:rPr>
                  <a:t> is known. So Test value is given by</a:t>
                </a:r>
                <a:endParaRPr lang="en-US" sz="2000" dirty="0">
                  <a:solidFill>
                    <a:srgbClr val="FF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cs typeface="Times New Roman" panose="02020603050405020304" pitchFamily="18" charset="0"/>
                        </a:rPr>
                        <m:t>𝑍</m:t>
                      </m:r>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𝑋</m:t>
                              </m:r>
                            </m:e>
                          </m:acc>
                          <m:r>
                            <a:rPr lang="en-GB" sz="2000" i="1">
                              <a:solidFill>
                                <a:schemeClr val="tx1"/>
                              </a:solidFill>
                              <a:latin typeface="Cambria Math" panose="02040503050406030204" pitchFamily="18" charset="0"/>
                              <a:cs typeface="Times New Roman" panose="02020603050405020304" pitchFamily="18" charset="0"/>
                            </a:rPr>
                            <m:t>−</m:t>
                          </m:r>
                          <m:sSub>
                            <m:sSubPr>
                              <m:ctrlPr>
                                <a:rPr lang="en-GB" sz="2000" i="1">
                                  <a:solidFill>
                                    <a:schemeClr val="tx1"/>
                                  </a:solidFill>
                                  <a:latin typeface="Cambria Math" panose="02040503050406030204" pitchFamily="18" charset="0"/>
                                  <a:cs typeface="Times New Roman" panose="02020603050405020304" pitchFamily="18" charset="0"/>
                                </a:rPr>
                              </m:ctrlPr>
                            </m:sSubPr>
                            <m:e>
                              <m:r>
                                <a:rPr lang="en-GB"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i="1">
                                  <a:solidFill>
                                    <a:schemeClr val="tx1"/>
                                  </a:solidFill>
                                  <a:latin typeface="Cambria Math" panose="02040503050406030204" pitchFamily="18" charset="0"/>
                                  <a:cs typeface="Times New Roman" panose="02020603050405020304" pitchFamily="18" charset="0"/>
                                </a:rPr>
                                <m:t>0</m:t>
                              </m:r>
                            </m:sub>
                          </m:sSub>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i="1">
                                      <a:solidFill>
                                        <a:schemeClr val="tx1"/>
                                      </a:solidFill>
                                      <a:latin typeface="Cambria Math" panose="02040503050406030204" pitchFamily="18" charset="0"/>
                                    </a:rPr>
                                    <m:t>𝑛</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0.8635−0.8535</m:t>
                          </m:r>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0.0565</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b="0" i="1" smtClean="0">
                                      <a:solidFill>
                                        <a:schemeClr val="tx1"/>
                                      </a:solidFill>
                                      <a:latin typeface="Cambria Math" panose="02040503050406030204" pitchFamily="18" charset="0"/>
                                    </a:rPr>
                                    <m:t>13</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US" sz="2000" b="0" i="1" smtClean="0">
                          <a:solidFill>
                            <a:schemeClr val="tx1"/>
                          </a:solidFill>
                          <a:latin typeface="Cambria Math" panose="02040503050406030204" pitchFamily="18" charset="0"/>
                          <a:cs typeface="Times New Roman" panose="02020603050405020304" pitchFamily="18" charset="0"/>
                        </a:rPr>
                        <m:t>=0.64</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5592" y="2787130"/>
                <a:ext cx="8125007" cy="3704219"/>
              </a:xfrm>
              <a:prstGeom prst="rect">
                <a:avLst/>
              </a:prstGeom>
              <a:blipFill>
                <a:blip r:embed="rId3"/>
                <a:stretch>
                  <a:fillRect l="-826" t="-8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07F7CB5-40D9-4C8C-90A8-6D440C8B07BE}"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88</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34453950"/>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83027" y="899048"/>
                <a:ext cx="8131629" cy="4401205"/>
              </a:xfrm>
              <a:prstGeom prst="rect">
                <a:avLst/>
              </a:prstGeom>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Step3 :Critical value/identify critical region:</a:t>
                </a:r>
              </a:p>
              <a:p>
                <a:pPr algn="just"/>
                <a:r>
                  <a:rPr lang="en-US" sz="2000" dirty="0">
                    <a:latin typeface="Times New Roman" panose="02020603050405020304" pitchFamily="18" charset="0"/>
                    <a:cs typeface="Times New Roman" panose="02020603050405020304" pitchFamily="18" charset="0"/>
                  </a:rPr>
                  <a:t>This is right sided test (look at the hypotheses to find one or two sided test) so that the critical value is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000" dirty="0">
                    <a:latin typeface="Times New Roman" panose="02020603050405020304" pitchFamily="18" charset="0"/>
                    <a:cs typeface="Times New Roman" panose="02020603050405020304" pitchFamily="18" charset="0"/>
                  </a:rPr>
                  <a:t>. For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0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0.05</m:t>
                        </m:r>
                      </m:sub>
                    </m:sSub>
                  </m:oMath>
                </a14:m>
                <a:r>
                  <a:rPr lang="en-US" sz="2000" dirty="0">
                    <a:latin typeface="Times New Roman" panose="02020603050405020304" pitchFamily="18" charset="0"/>
                    <a:cs typeface="Times New Roman" panose="02020603050405020304" pitchFamily="18" charset="0"/>
                  </a:rPr>
                  <a:t> = 1.645</a:t>
                </a:r>
                <a:r>
                  <a:rPr lang="en-US" sz="2000" dirty="0">
                    <a:solidFill>
                      <a:srgbClr val="3333FF"/>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tail area under the Z-curve is 0.05, Z value is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Step4 : Reject or Do not reject H</a:t>
                </a:r>
                <a:r>
                  <a:rPr lang="en-US" sz="1600" dirty="0">
                    <a:solidFill>
                      <a:srgbClr val="FF0000"/>
                    </a:solidFill>
                    <a:latin typeface="Times New Roman" panose="02020603050405020304" pitchFamily="18" charset="0"/>
                    <a:cs typeface="Times New Roman" panose="02020603050405020304" pitchFamily="18" charset="0"/>
                  </a:rPr>
                  <a:t>0</a:t>
                </a:r>
                <a:r>
                  <a:rPr lang="en-US" sz="2000" dirty="0">
                    <a:solidFill>
                      <a:srgbClr val="FF0000"/>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Test value is 0.64 and critical value is 1.645(from Z table). If the test value falls in the shaded region (critical region) we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But in this example test value falls in acceptance region so we do not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(0.64 is less than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Step5 : Write in nontechnical term: </a:t>
                </a:r>
              </a:p>
              <a:p>
                <a:pPr algn="just"/>
                <a:r>
                  <a:rPr lang="en-US" sz="2000" dirty="0">
                    <a:latin typeface="Times New Roman" panose="02020603050405020304" pitchFamily="18" charset="0"/>
                    <a:cs typeface="Times New Roman" panose="02020603050405020304" pitchFamily="18" charset="0"/>
                  </a:rPr>
                  <a:t>Average weight of M &amp; M candies is less than or equal to 0.8535 gm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283027" y="899048"/>
                <a:ext cx="8131629" cy="4401205"/>
              </a:xfrm>
              <a:prstGeom prst="rect">
                <a:avLst/>
              </a:prstGeom>
              <a:blipFill>
                <a:blip r:embed="rId2"/>
                <a:stretch>
                  <a:fillRect l="-750" t="-693" r="-825" b="-152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27373C33-0BFE-434B-A47D-37A64B9867F8}"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93926153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F044C600-B8A3-4002-832E-74F94AC35DEB}" type="datetime5">
              <a:rPr lang="en-NZ" altLang="en-US" smtClean="0"/>
              <a:t>30-May-23</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44286"/>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 </a:t>
                </a:r>
              </a:p>
              <a:p>
                <a:pPr marL="0" indent="0" algn="just">
                  <a:buNone/>
                </a:pPr>
                <a:r>
                  <a:rPr lang="en-IN" dirty="0">
                    <a:latin typeface="Times New Roman" panose="02020603050405020304" pitchFamily="18" charset="0"/>
                    <a:cs typeface="Times New Roman" panose="02020603050405020304" pitchFamily="18" charset="0"/>
                  </a:rPr>
                  <a:t>It is claimed that the average house price in Mankato, Minnesota has fallen in the year 2008 from the average house price of $187,000 of the year 2007. To answer the question, an investigator takes a sample of prices of 42 houses sold in 2008 in Mankato, Minnesota. The sample mean of the 42 houses is $185,540 and the sample standard deviation is $9,582.</a:t>
                </a:r>
                <a:r>
                  <a:rPr lang="en-US" dirty="0">
                    <a:solidFill>
                      <a:srgbClr val="000000"/>
                    </a:solidFill>
                    <a:latin typeface="Times New Roman" panose="02020603050405020304" pitchFamily="18" charset="0"/>
                    <a:cs typeface="Times New Roman" panose="02020603050405020304" pitchFamily="18" charset="0"/>
                  </a:rPr>
                  <a:t> Test the claim using traditional approach (critical value method) with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𝛼</m:t>
                    </m:r>
                    <m:r>
                      <a:rPr lang="en-US" i="1" dirty="0">
                        <a:latin typeface="Cambria Math" panose="02040503050406030204" pitchFamily="18" charset="0"/>
                        <a:ea typeface="Cambria Math" panose="02040503050406030204" pitchFamily="18" charset="0"/>
                        <a:cs typeface="Times New Roman" panose="02020603050405020304" pitchFamily="18" charset="0"/>
                      </a:rPr>
                      <m:t>=5% </m:t>
                    </m:r>
                  </m:oMath>
                </a14:m>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44286"/>
                <a:ext cx="8229600" cy="3886200"/>
              </a:xfrm>
              <a:blipFill>
                <a:blip r:embed="rId2"/>
                <a:stretch>
                  <a:fillRect l="-2000" t="-2351" r="-1852" b="-4780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769C0278-6585-470D-BE93-C8759383DA4D}" type="datetime5">
              <a:rPr lang="en-NZ" altLang="en-US" smtClean="0"/>
              <a:t>30-May-23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90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171361064"/>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206" y="539578"/>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a:t>
            </a:r>
          </a:p>
          <a:p>
            <a:pPr marL="0" indent="0" algn="just">
              <a:buNone/>
            </a:pPr>
            <a:r>
              <a:rPr lang="en-US" sz="2800" dirty="0">
                <a:latin typeface="Times New Roman" panose="02020603050405020304" pitchFamily="18" charset="0"/>
                <a:cs typeface="Times New Roman" panose="02020603050405020304" pitchFamily="18" charset="0"/>
              </a:rPr>
              <a:t>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Test whether the mean percentage of nitrate content is 12 kg in all 100 kg bags for this company. Assume that the population from which the sample is selected is normal. Use 1% level of significance.</a:t>
            </a:r>
          </a:p>
        </p:txBody>
      </p:sp>
      <p:sp>
        <p:nvSpPr>
          <p:cNvPr id="2" name="Date Placeholder 1"/>
          <p:cNvSpPr>
            <a:spLocks noGrp="1"/>
          </p:cNvSpPr>
          <p:nvPr>
            <p:ph type="dt" sz="half" idx="12"/>
          </p:nvPr>
        </p:nvSpPr>
        <p:spPr/>
        <p:txBody>
          <a:bodyPr/>
          <a:lstStyle/>
          <a:p>
            <a:fld id="{B9A3DF51-C3A4-44C6-9CF4-B8909834EB8C}"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897742641"/>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333" y="541867"/>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 </a:t>
            </a:r>
            <a:endParaRPr lang="en-US" sz="2800" dirty="0">
              <a:latin typeface="Times New Roman" panose="02020603050405020304" pitchFamily="18" charset="0"/>
              <a:cs typeface="Times New Roman" panose="02020603050405020304" pitchFamily="18" charset="0"/>
            </a:endParaRPr>
          </a:p>
          <a:p>
            <a:pPr marL="0" lvl="0" indent="0" algn="just">
              <a:buNone/>
            </a:pPr>
            <a:r>
              <a:rPr lang="en-US" sz="2800" dirty="0">
                <a:latin typeface="Times New Roman" panose="02020603050405020304" pitchFamily="18" charset="0"/>
                <a:cs typeface="Times New Roman" panose="02020603050405020304" pitchFamily="18" charset="0"/>
              </a:rPr>
              <a:t>The totals of the individual weights of garbage discarded by 70 households in one week have a mean of 30 lb. Assume that the standard deviation of the weights is 15.0 lb. Use a 0.05 significance level to test the claim that the population of households has a mean less than 35 </a:t>
            </a:r>
            <a:r>
              <a:rPr lang="en-US" sz="2800" dirty="0" err="1">
                <a:latin typeface="Times New Roman" panose="02020603050405020304" pitchFamily="18" charset="0"/>
                <a:cs typeface="Times New Roman" panose="02020603050405020304" pitchFamily="18" charset="0"/>
              </a:rPr>
              <a:t>lb</a:t>
            </a:r>
            <a:r>
              <a:rPr lang="en-US" sz="2800" dirty="0">
                <a:latin typeface="Times New Roman" panose="02020603050405020304" pitchFamily="18" charset="0"/>
                <a:cs typeface="Times New Roman" panose="02020603050405020304" pitchFamily="18" charset="0"/>
              </a:rPr>
              <a:t>, which is the minimum amount that can be handled by the current waste removal system. </a:t>
            </a:r>
            <a:endParaRPr lang="en-GB"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2"/>
          </p:nvPr>
        </p:nvSpPr>
        <p:spPr/>
        <p:txBody>
          <a:bodyPr/>
          <a:lstStyle/>
          <a:p>
            <a:fld id="{8B95350D-B689-435D-A5B9-8353EBEDEF8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776010680"/>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730" y="547817"/>
            <a:ext cx="8229600" cy="3886200"/>
          </a:xfrm>
        </p:spPr>
        <p:txBody>
          <a:bodyPr/>
          <a:lstStyle/>
          <a:p>
            <a:pPr marL="0" indent="0" algn="just">
              <a:buNone/>
            </a:pPr>
            <a:r>
              <a:rPr lang="en-US" sz="3000" dirty="0">
                <a:solidFill>
                  <a:srgbClr val="C00000"/>
                </a:solidFill>
                <a:latin typeface="Times New Roman" panose="02020603050405020304" pitchFamily="18" charset="0"/>
                <a:cs typeface="Times New Roman" panose="02020603050405020304" pitchFamily="18" charset="0"/>
              </a:rPr>
              <a:t>Testing hypotheses using the p-value method: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sz="3000" dirty="0">
                <a:latin typeface="Times New Roman" panose="02020603050405020304" pitchFamily="18" charset="0"/>
                <a:cs typeface="Times New Roman" panose="02020603050405020304" pitchFamily="18" charset="0"/>
              </a:rPr>
              <a:t>Write the </a:t>
            </a:r>
            <a:r>
              <a:rPr lang="en-US" sz="3000" u="sng" dirty="0">
                <a:uFill>
                  <a:solidFill>
                    <a:srgbClr val="FF0000"/>
                  </a:solidFill>
                </a:uFill>
                <a:latin typeface="Times New Roman" panose="02020603050405020304" pitchFamily="18" charset="0"/>
                <a:cs typeface="Times New Roman" panose="02020603050405020304" pitchFamily="18" charset="0"/>
              </a:rPr>
              <a:t>null and alternative hypotheses </a:t>
            </a:r>
            <a:r>
              <a:rPr lang="en-US" sz="3000"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2:</a:t>
            </a:r>
          </a:p>
          <a:p>
            <a:pPr marL="0" indent="0" algn="just">
              <a:buNone/>
            </a:pPr>
            <a:r>
              <a:rPr lang="en-US" sz="3000" dirty="0">
                <a:latin typeface="Times New Roman" panose="02020603050405020304" pitchFamily="18" charset="0"/>
                <a:cs typeface="Times New Roman" panose="02020603050405020304" pitchFamily="18" charset="0"/>
              </a:rPr>
              <a:t>Based on the situation, decide on the test statistic. And </a:t>
            </a:r>
            <a:r>
              <a:rPr lang="en-US" sz="3000" u="sng" dirty="0">
                <a:uFill>
                  <a:solidFill>
                    <a:srgbClr val="FF0000"/>
                  </a:solidFill>
                </a:uFill>
                <a:latin typeface="Times New Roman" panose="02020603050405020304" pitchFamily="18" charset="0"/>
                <a:cs typeface="Times New Roman" panose="02020603050405020304" pitchFamily="18" charset="0"/>
              </a:rPr>
              <a:t>compute the value of the test statistic </a:t>
            </a:r>
            <a:r>
              <a:rPr lang="en-US" sz="3000" dirty="0">
                <a:latin typeface="Times New Roman" panose="02020603050405020304" pitchFamily="18" charset="0"/>
                <a:cs typeface="Times New Roman" panose="02020603050405020304" pitchFamily="18" charset="0"/>
              </a:rPr>
              <a:t>using the information available. </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sz="3000" dirty="0">
                <a:latin typeface="Times New Roman" panose="02020603050405020304" pitchFamily="18" charset="0"/>
                <a:cs typeface="Times New Roman" panose="02020603050405020304" pitchFamily="18" charset="0"/>
              </a:rPr>
              <a:t>Then </a:t>
            </a:r>
            <a:r>
              <a:rPr lang="en-US" sz="3000" u="sng" dirty="0">
                <a:uFill>
                  <a:solidFill>
                    <a:srgbClr val="FF0000"/>
                  </a:solidFill>
                </a:uFill>
                <a:latin typeface="Times New Roman" panose="02020603050405020304" pitchFamily="18" charset="0"/>
                <a:cs typeface="Times New Roman" panose="02020603050405020304" pitchFamily="18" charset="0"/>
              </a:rPr>
              <a:t>Compute the p-value </a:t>
            </a:r>
            <a:r>
              <a:rPr lang="en-US" sz="3000" dirty="0">
                <a:latin typeface="Times New Roman" panose="02020603050405020304" pitchFamily="18" charset="0"/>
                <a:cs typeface="Times New Roman" panose="02020603050405020304" pitchFamily="18" charset="0"/>
              </a:rPr>
              <a:t>based on the hypotheses.</a:t>
            </a:r>
          </a:p>
        </p:txBody>
      </p:sp>
      <p:sp>
        <p:nvSpPr>
          <p:cNvPr id="2" name="Date Placeholder 1"/>
          <p:cNvSpPr>
            <a:spLocks noGrp="1"/>
          </p:cNvSpPr>
          <p:nvPr>
            <p:ph type="dt" sz="half" idx="12"/>
          </p:nvPr>
        </p:nvSpPr>
        <p:spPr/>
        <p:txBody>
          <a:bodyPr/>
          <a:lstStyle/>
          <a:p>
            <a:fld id="{856F108C-6254-489A-B2F9-CBA007A3E33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39722693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41866"/>
                <a:ext cx="8229600" cy="3886200"/>
              </a:xfrm>
            </p:spPr>
            <p:txBody>
              <a:bodyPr/>
              <a:lstStyle/>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sz="2800" u="sng" dirty="0">
                    <a:solidFill>
                      <a:srgbClr val="C00000"/>
                    </a:solidFill>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800" i="1" u="sng">
                            <a:solidFill>
                              <a:srgbClr val="C00000"/>
                            </a:solidFill>
                            <a:latin typeface="Cambria Math" panose="02040503050406030204" pitchFamily="18" charset="0"/>
                            <a:cs typeface="Times New Roman" panose="02020603050405020304" pitchFamily="18" charset="0"/>
                          </a:rPr>
                        </m:ctrlPr>
                      </m:sSubPr>
                      <m:e>
                        <m:r>
                          <a:rPr lang="en-US" sz="2800" i="1" u="sng">
                            <a:solidFill>
                              <a:srgbClr val="C00000"/>
                            </a:solidFill>
                            <a:latin typeface="Cambria Math" panose="02040503050406030204" pitchFamily="18" charset="0"/>
                            <a:cs typeface="Times New Roman" panose="02020603050405020304" pitchFamily="18" charset="0"/>
                          </a:rPr>
                          <m:t>𝐻</m:t>
                        </m:r>
                      </m:e>
                      <m:sub>
                        <m:r>
                          <a:rPr lang="en-US" sz="2800" i="1" u="sng">
                            <a:solidFill>
                              <a:srgbClr val="C00000"/>
                            </a:solidFill>
                            <a:latin typeface="Cambria Math" panose="02040503050406030204" pitchFamily="18" charset="0"/>
                            <a:cs typeface="Times New Roman" panose="02020603050405020304" pitchFamily="18" charset="0"/>
                          </a:rPr>
                          <m:t>0</m:t>
                        </m:r>
                      </m:sub>
                    </m:sSub>
                  </m:oMath>
                </a14:m>
                <a:r>
                  <a:rPr lang="en-US" sz="2800" dirty="0">
                    <a:solidFill>
                      <a:srgbClr val="C00000"/>
                    </a:solidFill>
                    <a:latin typeface="Times New Roman" panose="02020603050405020304" pitchFamily="18" charset="0"/>
                    <a:cs typeface="Times New Roman" panose="02020603050405020304" pitchFamily="18" charset="0"/>
                  </a:rPr>
                  <a:t> if p-value in step 3 is </a:t>
                </a:r>
                <a:r>
                  <a:rPr lang="en-US" sz="2800" u="sng" dirty="0">
                    <a:solidFill>
                      <a:srgbClr val="C00000"/>
                    </a:solidFill>
                    <a:latin typeface="Times New Roman" panose="02020603050405020304" pitchFamily="18" charset="0"/>
                    <a:cs typeface="Times New Roman" panose="02020603050405020304" pitchFamily="18" charset="0"/>
                  </a:rPr>
                  <a:t>less than or equal to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solidFill>
                      <a:srgbClr val="C00000"/>
                    </a:solidFill>
                    <a:latin typeface="Times New Roman" panose="02020603050405020304" pitchFamily="18" charset="0"/>
                    <a:cs typeface="Times New Roman" panose="02020603050405020304" pitchFamily="18" charset="0"/>
                  </a:rPr>
                  <a:t>.</a:t>
                </a:r>
              </a:p>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sz="2800" dirty="0">
                    <a:latin typeface="Times New Roman" panose="02020603050405020304" pitchFamily="18" charset="0"/>
                    <a:cs typeface="Times New Roman" panose="02020603050405020304" pitchFamily="18" charset="0"/>
                  </a:rPr>
                  <a:t>Make a conclusion in terms of the original problem based on the decision in step 4.(Where Z</a:t>
                </a:r>
                <a:r>
                  <a:rPr lang="en-US" sz="16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Test Statistics value)</a:t>
                </a: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41866"/>
                <a:ext cx="8229600" cy="3886200"/>
              </a:xfrm>
              <a:blipFill>
                <a:blip r:embed="rId2"/>
                <a:stretch>
                  <a:fillRect l="-1556" t="-1727" r="-1481"/>
                </a:stretch>
              </a:blipFill>
            </p:spPr>
            <p:txBody>
              <a:bodyPr/>
              <a:lstStyle/>
              <a:p>
                <a:r>
                  <a:rPr lang="en-US">
                    <a:noFill/>
                  </a:rPr>
                  <a:t> </a:t>
                </a:r>
              </a:p>
            </p:txBody>
          </p:sp>
        </mc:Fallback>
      </mc:AlternateContent>
      <p:pic>
        <p:nvPicPr>
          <p:cNvPr id="4" name="Picture 3"/>
          <p:cNvPicPr/>
          <p:nvPr/>
        </p:nvPicPr>
        <p:blipFill rotWithShape="1">
          <a:blip r:embed="rId3"/>
          <a:srcRect l="333" t="43432" r="7268" b="3387"/>
          <a:stretch/>
        </p:blipFill>
        <p:spPr bwMode="auto">
          <a:xfrm>
            <a:off x="668791" y="3592287"/>
            <a:ext cx="7603218" cy="2561166"/>
          </a:xfrm>
          <a:prstGeom prst="rect">
            <a:avLst/>
          </a:prstGeom>
          <a:ln>
            <a:noFill/>
          </a:ln>
          <a:extLst>
            <a:ext uri="{53640926-AAD7-44D8-BBD7-CCE9431645EC}">
              <a14:shadowObscured xmlns:a14="http://schemas.microsoft.com/office/drawing/2010/main"/>
            </a:ext>
          </a:extLst>
        </p:spPr>
      </p:pic>
      <p:sp>
        <p:nvSpPr>
          <p:cNvPr id="2" name="Date Placeholder 1"/>
          <p:cNvSpPr>
            <a:spLocks noGrp="1"/>
          </p:cNvSpPr>
          <p:nvPr>
            <p:ph type="dt" sz="half" idx="12"/>
          </p:nvPr>
        </p:nvSpPr>
        <p:spPr/>
        <p:txBody>
          <a:bodyPr/>
          <a:lstStyle/>
          <a:p>
            <a:fld id="{49A8DB40-468B-443B-B575-1AF5D218E7BC}" type="datetime5">
              <a:rPr lang="en-NZ" altLang="en-US" smtClean="0"/>
              <a:t>30-May-23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62191111"/>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31341"/>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Assuming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is indeed true, the </a:t>
                </a:r>
                <a:r>
                  <a:rPr lang="en-US" dirty="0">
                    <a:solidFill>
                      <a:srgbClr val="FF0000"/>
                    </a:solidFill>
                    <a:latin typeface="Times New Roman" panose="02020603050405020304" pitchFamily="18" charset="0"/>
                    <a:cs typeface="Times New Roman" panose="02020603050405020304" pitchFamily="18" charset="0"/>
                  </a:rPr>
                  <a:t>P-value</a:t>
                </a:r>
                <a:r>
                  <a:rPr lang="en-US" dirty="0">
                    <a:latin typeface="Times New Roman" panose="02020603050405020304" pitchFamily="18" charset="0"/>
                    <a:cs typeface="Times New Roman" panose="02020603050405020304" pitchFamily="18" charset="0"/>
                  </a:rPr>
                  <a:t> is the probability of observing a value of the test statistic as or more extreme than that observed.</a:t>
                </a:r>
              </a:p>
              <a:p>
                <a:pPr marL="0" indent="0" algn="just">
                  <a:buNone/>
                </a:pPr>
                <a:r>
                  <a:rPr lang="en-US" dirty="0">
                    <a:latin typeface="Times New Roman" panose="02020603050405020304" pitchFamily="18" charset="0"/>
                    <a:cs typeface="Times New Roman" panose="02020603050405020304" pitchFamily="18" charset="0"/>
                  </a:rPr>
                  <a:t>1.For a </a:t>
                </a:r>
                <a:r>
                  <a:rPr lang="en-US" dirty="0">
                    <a:solidFill>
                      <a:srgbClr val="FF0000"/>
                    </a:solidFill>
                    <a:latin typeface="Times New Roman" panose="02020603050405020304" pitchFamily="18" charset="0"/>
                    <a:cs typeface="Times New Roman" panose="02020603050405020304" pitchFamily="18" charset="0"/>
                  </a:rPr>
                  <a:t>right-tailed</a:t>
                </a:r>
                <a:r>
                  <a:rPr lang="en-US" dirty="0">
                    <a:latin typeface="Times New Roman" panose="02020603050405020304" pitchFamily="18" charset="0"/>
                    <a:cs typeface="Times New Roman" panose="02020603050405020304" pitchFamily="18" charset="0"/>
                  </a:rPr>
                  <a:t> test, </a:t>
                </a:r>
              </a:p>
              <a:p>
                <a:pPr marL="0" indent="0" algn="just">
                  <a:buNone/>
                </a:pPr>
                <a14:m>
                  <m:oMathPara xmlns:m="http://schemas.openxmlformats.org/officeDocument/2006/math">
                    <m:oMathParaPr>
                      <m:jc m:val="centerGroup"/>
                    </m:oMathParaPr>
                    <m:oMath xmlns:m="http://schemas.openxmlformats.org/officeDocument/2006/math">
                      <m:r>
                        <m:rPr>
                          <m:sty m:val="p"/>
                        </m:rPr>
                        <a:rPr lang="en-US" i="0" dirty="0" smtClean="0">
                          <a:solidFill>
                            <a:srgbClr val="3333FF"/>
                          </a:solidFill>
                          <a:latin typeface="Cambria Math" panose="02040503050406030204" pitchFamily="18" charset="0"/>
                          <a:cs typeface="Times New Roman" panose="02020603050405020304" pitchFamily="18" charset="0"/>
                        </a:rPr>
                        <m:t>P</m:t>
                      </m:r>
                      <m:r>
                        <a:rPr lang="en-US" b="0" i="0" dirty="0" smtClean="0">
                          <a:solidFill>
                            <a:srgbClr val="3333FF"/>
                          </a:solidFill>
                          <a:latin typeface="Cambria Math" panose="02040503050406030204" pitchFamily="18" charset="0"/>
                          <a:cs typeface="Times New Roman" panose="02020603050405020304" pitchFamily="18" charset="0"/>
                        </a:rPr>
                        <m:t>−</m:t>
                      </m:r>
                      <m:r>
                        <m:rPr>
                          <m:sty m:val="p"/>
                        </m:rPr>
                        <a:rPr lang="en-US" i="0" dirty="0" smtClean="0">
                          <a:solidFill>
                            <a:srgbClr val="3333FF"/>
                          </a:solidFill>
                          <a:latin typeface="Cambria Math" panose="02040503050406030204" pitchFamily="18" charset="0"/>
                          <a:cs typeface="Times New Roman" panose="02020603050405020304" pitchFamily="18" charset="0"/>
                        </a:rPr>
                        <m:t>value</m:t>
                      </m:r>
                      <m:r>
                        <a:rPr lang="en-US" i="0"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&gt;</m:t>
                      </m:r>
                      <m:sSub>
                        <m:sSubPr>
                          <m:ctrlPr>
                            <a:rPr lang="en-US" i="1" dirty="0" smtClean="0">
                              <a:solidFill>
                                <a:srgbClr val="3333FF"/>
                              </a:solidFill>
                              <a:latin typeface="Cambria Math" panose="02040503050406030204" pitchFamily="18" charset="0"/>
                              <a:cs typeface="Times New Roman" panose="02020603050405020304" pitchFamily="18" charset="0"/>
                            </a:rPr>
                          </m:ctrlPr>
                        </m:sSubPr>
                        <m:e>
                          <m:r>
                            <a:rPr lang="en-US" b="0" i="1" dirty="0" smtClean="0">
                              <a:solidFill>
                                <a:srgbClr val="3333FF"/>
                              </a:solidFill>
                              <a:latin typeface="Cambria Math" panose="02040503050406030204" pitchFamily="18" charset="0"/>
                              <a:cs typeface="Times New Roman" panose="02020603050405020304" pitchFamily="18" charset="0"/>
                            </a:rPr>
                            <m:t>𝑍</m:t>
                          </m:r>
                        </m:e>
                        <m:sub>
                          <m:r>
                            <a:rPr lang="en-US" b="0" i="1" dirty="0" smtClean="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2.For a </a:t>
                </a:r>
                <a:r>
                  <a:rPr lang="en-US" dirty="0">
                    <a:solidFill>
                      <a:srgbClr val="FF0000"/>
                    </a:solidFill>
                    <a:latin typeface="Times New Roman" panose="02020603050405020304" pitchFamily="18" charset="0"/>
                    <a:cs typeface="Times New Roman" panose="02020603050405020304" pitchFamily="18" charset="0"/>
                  </a:rPr>
                  <a:t>two-tailed</a:t>
                </a:r>
                <a:r>
                  <a:rPr lang="en-US" dirty="0">
                    <a:latin typeface="Times New Roman" panose="02020603050405020304" pitchFamily="18" charset="0"/>
                    <a:cs typeface="Times New Roman" panose="02020603050405020304" pitchFamily="18" charset="0"/>
                  </a:rPr>
                  <a:t> test, </a:t>
                </a:r>
              </a:p>
              <a:p>
                <a:pPr marL="400050" lvl="1" indent="0" algn="just">
                  <a:buNone/>
                </a:pPr>
                <a14:m>
                  <m:oMathPara xmlns:m="http://schemas.openxmlformats.org/officeDocument/2006/math">
                    <m:oMathParaPr>
                      <m:jc m:val="left"/>
                    </m:oMathParaPr>
                    <m:oMath xmlns:m="http://schemas.openxmlformats.org/officeDocument/2006/math">
                      <m:r>
                        <m:rPr>
                          <m:sty m:val="p"/>
                        </m:rPr>
                        <a:rPr lang="en-US" sz="2600" dirty="0" smtClean="0">
                          <a:solidFill>
                            <a:srgbClr val="3333FF"/>
                          </a:solidFill>
                          <a:latin typeface="Cambria Math" panose="02040503050406030204" pitchFamily="18" charset="0"/>
                          <a:cs typeface="Times New Roman" panose="02020603050405020304" pitchFamily="18" charset="0"/>
                        </a:rPr>
                        <m:t>P</m:t>
                      </m:r>
                      <m:r>
                        <a:rPr lang="en-US" sz="2600" dirty="0" smtClean="0">
                          <a:solidFill>
                            <a:srgbClr val="3333FF"/>
                          </a:solidFill>
                          <a:latin typeface="Cambria Math" panose="02040503050406030204" pitchFamily="18" charset="0"/>
                          <a:cs typeface="Times New Roman" panose="02020603050405020304" pitchFamily="18" charset="0"/>
                        </a:rPr>
                        <m:t>−</m:t>
                      </m:r>
                      <m:r>
                        <m:rPr>
                          <m:sty m:val="p"/>
                        </m:rPr>
                        <a:rPr lang="en-US" sz="2600" dirty="0" smtClean="0">
                          <a:solidFill>
                            <a:srgbClr val="3333FF"/>
                          </a:solidFill>
                          <a:latin typeface="Cambria Math" panose="02040503050406030204" pitchFamily="18" charset="0"/>
                          <a:cs typeface="Times New Roman" panose="02020603050405020304" pitchFamily="18" charset="0"/>
                        </a:rPr>
                        <m:t>value</m:t>
                      </m:r>
                      <m:r>
                        <a:rPr lang="en-US" sz="2600" dirty="0" smtClean="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𝑃</m:t>
                      </m:r>
                      <m:d>
                        <m:dPr>
                          <m:ctrlPr>
                            <a:rPr lang="en-US" sz="2600" i="1" dirty="0">
                              <a:solidFill>
                                <a:srgbClr val="3333FF"/>
                              </a:solidFill>
                              <a:latin typeface="Cambria Math" panose="02040503050406030204" pitchFamily="18" charset="0"/>
                              <a:cs typeface="Times New Roman" panose="02020603050405020304" pitchFamily="18" charset="0"/>
                            </a:rPr>
                          </m:ctrlPr>
                        </m:dPr>
                        <m:e>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r>
                                <a:rPr lang="en-US" sz="2600" i="1" dirty="0">
                                  <a:solidFill>
                                    <a:srgbClr val="3333FF"/>
                                  </a:solidFill>
                                  <a:latin typeface="Cambria Math" panose="02040503050406030204" pitchFamily="18" charset="0"/>
                                  <a:cs typeface="Times New Roman" panose="02020603050405020304" pitchFamily="18" charset="0"/>
                                </a:rPr>
                                <m:t>𝑍</m:t>
                              </m:r>
                            </m:e>
                          </m:d>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e>
                      </m:d>
                      <m:r>
                        <a:rPr lang="en-US" sz="2600" b="0" i="1" dirty="0" smtClean="0">
                          <a:solidFill>
                            <a:srgbClr val="3333FF"/>
                          </a:solidFill>
                          <a:latin typeface="Cambria Math" panose="02040503050406030204" pitchFamily="18" charset="0"/>
                          <a:cs typeface="Times New Roman" panose="02020603050405020304" pitchFamily="18" charset="0"/>
                        </a:rPr>
                        <m:t>=2∗</m:t>
                      </m:r>
                      <m:r>
                        <a:rPr lang="en-US" sz="2600" i="1" dirty="0">
                          <a:solidFill>
                            <a:srgbClr val="3333FF"/>
                          </a:solidFill>
                          <a:latin typeface="Cambria Math" panose="02040503050406030204" pitchFamily="18" charset="0"/>
                          <a:cs typeface="Times New Roman" panose="02020603050405020304" pitchFamily="18" charset="0"/>
                        </a:rPr>
                        <m:t>𝑃</m:t>
                      </m:r>
                      <m:r>
                        <a:rPr lang="en-US" sz="2600" i="1" dirty="0">
                          <a:solidFill>
                            <a:srgbClr val="3333FF"/>
                          </a:solidFill>
                          <a:latin typeface="Cambria Math" panose="02040503050406030204" pitchFamily="18" charset="0"/>
                          <a:cs typeface="Times New Roman" panose="02020603050405020304" pitchFamily="18" charset="0"/>
                        </a:rPr>
                        <m:t>(</m:t>
                      </m:r>
                      <m:r>
                        <a:rPr lang="en-US" sz="2600" i="1" dirty="0">
                          <a:solidFill>
                            <a:srgbClr val="3333FF"/>
                          </a:solidFill>
                          <a:latin typeface="Cambria Math" panose="02040503050406030204" pitchFamily="18" charset="0"/>
                          <a:cs typeface="Times New Roman" panose="02020603050405020304" pitchFamily="18" charset="0"/>
                        </a:rPr>
                        <m:t>𝑍</m:t>
                      </m:r>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r>
                        <a:rPr lang="en-US" sz="2600" i="1" dirty="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For a </a:t>
                </a:r>
                <a:r>
                  <a:rPr lang="en-US" dirty="0">
                    <a:solidFill>
                      <a:srgbClr val="FF0000"/>
                    </a:solidFill>
                    <a:latin typeface="Times New Roman" panose="02020603050405020304" pitchFamily="18" charset="0"/>
                    <a:cs typeface="Times New Roman" panose="02020603050405020304" pitchFamily="18" charset="0"/>
                  </a:rPr>
                  <a:t>left-tailed</a:t>
                </a:r>
                <a:r>
                  <a:rPr lang="en-US" dirty="0">
                    <a:latin typeface="Times New Roman" panose="02020603050405020304" pitchFamily="18" charset="0"/>
                    <a:cs typeface="Times New Roman" panose="02020603050405020304" pitchFamily="18" charset="0"/>
                  </a:rPr>
                  <a:t> test,</a:t>
                </a:r>
              </a:p>
              <a:p>
                <a:pPr marL="0" indent="0" algn="just">
                  <a:buNone/>
                </a:pPr>
                <a14:m>
                  <m:oMathPara xmlns:m="http://schemas.openxmlformats.org/officeDocument/2006/math">
                    <m:oMathParaPr>
                      <m:jc m:val="centerGroup"/>
                    </m:oMathParaPr>
                    <m:oMath xmlns:m="http://schemas.openxmlformats.org/officeDocument/2006/math">
                      <m:r>
                        <m:rPr>
                          <m:sty m:val="p"/>
                        </m:rPr>
                        <a:rPr lang="en-US" dirty="0" smtClean="0">
                          <a:solidFill>
                            <a:srgbClr val="3333FF"/>
                          </a:solidFill>
                          <a:latin typeface="Cambria Math" panose="02040503050406030204" pitchFamily="18" charset="0"/>
                          <a:cs typeface="Times New Roman" panose="02020603050405020304" pitchFamily="18" charset="0"/>
                        </a:rPr>
                        <m:t>P</m:t>
                      </m:r>
                      <m:r>
                        <a:rPr lang="en-US" dirty="0" smtClean="0">
                          <a:solidFill>
                            <a:srgbClr val="3333FF"/>
                          </a:solidFill>
                          <a:latin typeface="Cambria Math" panose="02040503050406030204" pitchFamily="18" charset="0"/>
                          <a:cs typeface="Times New Roman" panose="02020603050405020304" pitchFamily="18" charset="0"/>
                        </a:rPr>
                        <m:t>−</m:t>
                      </m:r>
                      <m:r>
                        <m:rPr>
                          <m:sty m:val="p"/>
                        </m:rPr>
                        <a:rPr lang="en-US" dirty="0" smtClean="0">
                          <a:solidFill>
                            <a:srgbClr val="3333FF"/>
                          </a:solidFill>
                          <a:latin typeface="Cambria Math" panose="02040503050406030204" pitchFamily="18" charset="0"/>
                          <a:cs typeface="Times New Roman" panose="02020603050405020304" pitchFamily="18" charset="0"/>
                        </a:rPr>
                        <m:t>value</m:t>
                      </m:r>
                      <m:r>
                        <a:rPr lang="en-US"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&lt;</m:t>
                      </m:r>
                      <m:sSub>
                        <m:sSubPr>
                          <m:ctrlPr>
                            <a:rPr lang="en-US" i="1" dirty="0">
                              <a:solidFill>
                                <a:srgbClr val="3333FF"/>
                              </a:solidFill>
                              <a:latin typeface="Cambria Math" panose="02040503050406030204" pitchFamily="18" charset="0"/>
                              <a:cs typeface="Times New Roman" panose="02020603050405020304" pitchFamily="18" charset="0"/>
                            </a:rPr>
                          </m:ctrlPr>
                        </m:sSubPr>
                        <m:e>
                          <m:r>
                            <a:rPr lang="en-US" i="1" dirty="0">
                              <a:solidFill>
                                <a:srgbClr val="3333FF"/>
                              </a:solidFill>
                              <a:latin typeface="Cambria Math" panose="02040503050406030204" pitchFamily="18" charset="0"/>
                              <a:cs typeface="Times New Roman" panose="02020603050405020304" pitchFamily="18" charset="0"/>
                            </a:rPr>
                            <m:t>𝑍</m:t>
                          </m:r>
                        </m:e>
                        <m:sub>
                          <m:r>
                            <a:rPr lang="en-US" i="1" dirty="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31341"/>
                <a:ext cx="8229600" cy="3886200"/>
              </a:xfrm>
              <a:blipFill>
                <a:blip r:embed="rId2"/>
                <a:stretch>
                  <a:fillRect l="-1852" t="-2194" r="-1926" b="-191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89616468-780E-41DF-BCB0-7D7439E52E84}"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38805375"/>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example 8, </a:t>
                </a:r>
              </a:p>
              <a:p>
                <a:pPr marL="0" indent="0" algn="just">
                  <a:buNone/>
                </a:pPr>
                <a14:m>
                  <m:oMath xmlns:m="http://schemas.openxmlformats.org/officeDocument/2006/math">
                    <m:r>
                      <m:rPr>
                        <m:sty m:val="p"/>
                      </m:rPr>
                      <a:rPr lang="en-US" i="0" dirty="0" smtClean="0">
                        <a:latin typeface="Cambria Math" panose="02040503050406030204" pitchFamily="18" charset="0"/>
                        <a:cs typeface="Times New Roman" panose="02020603050405020304" pitchFamily="18" charset="0"/>
                      </a:rPr>
                      <m:t>p</m:t>
                    </m:r>
                    <m:r>
                      <a:rPr lang="en-US" i="0" dirty="0" smtClean="0">
                        <a:latin typeface="Cambria Math" panose="02040503050406030204" pitchFamily="18" charset="0"/>
                        <a:cs typeface="Times New Roman" panose="02020603050405020304" pitchFamily="18" charset="0"/>
                      </a:rPr>
                      <m:t>−</m:t>
                    </m:r>
                    <m:r>
                      <m:rPr>
                        <m:sty m:val="p"/>
                      </m:rPr>
                      <a:rPr lang="en-US" i="0" dirty="0" smtClean="0">
                        <a:latin typeface="Cambria Math" panose="02040503050406030204" pitchFamily="18" charset="0"/>
                        <a:cs typeface="Times New Roman" panose="02020603050405020304" pitchFamily="18" charset="0"/>
                      </a:rPr>
                      <m:t>value</m:t>
                    </m:r>
                    <m:r>
                      <a:rPr lang="en-US" i="0"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≤−0.9875</m:t>
                        </m:r>
                      </m:e>
                    </m:d>
                  </m:oMath>
                </a14:m>
                <a:r>
                  <a:rPr lang="en-US" b="0" i="1" dirty="0">
                    <a:latin typeface="Cambria Math" panose="02040503050406030204" pitchFamily="18" charset="0"/>
                    <a:cs typeface="Times New Roman" panose="02020603050405020304" pitchFamily="18" charset="0"/>
                  </a:rPr>
                  <a:t> </a:t>
                </a:r>
              </a:p>
              <a:p>
                <a:pPr marL="0" indent="0" algn="just">
                  <a:buNone/>
                </a:pPr>
                <a:r>
                  <a:rPr lang="en-US" b="0" dirty="0">
                    <a:ea typeface="Cambria Math" panose="02040503050406030204" pitchFamily="18" charset="0"/>
                    <a:cs typeface="Times New Roman" panose="02020603050405020304" pitchFamily="18" charset="0"/>
                  </a:rPr>
                  <a:t>  </a:t>
                </a:r>
                <a14:m>
                  <m:oMath xmlns:m="http://schemas.openxmlformats.org/officeDocument/2006/math">
                    <m:r>
                      <a:rPr lang="en-US"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≤−0.99</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=0.1611</m:t>
                    </m:r>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from the standard normal probability table, Table 2 in Appendix II. It is not highly unlikely compared to the level of significance 5%. Hence, do not reject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and we have the same conclusion as before.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926" t="-2194" r="-1852" b="-1520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D888A75E-4A1B-412B-95D2-25579F46061E}" type="datetime5">
              <a:rPr lang="en-NZ" altLang="en-US" smtClean="0"/>
              <a:t>30-May-23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72477854"/>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30-May-23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97</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107733711"/>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9579" y="2986216"/>
            <a:ext cx="8229600" cy="1371600"/>
          </a:xfrm>
        </p:spPr>
        <p:txBody>
          <a:bodyPr/>
          <a:lstStyle/>
          <a:p>
            <a:pPr algn="ctr"/>
            <a:r>
              <a:rPr lang="en-US" sz="3600" dirty="0">
                <a:solidFill>
                  <a:srgbClr val="C00000"/>
                </a:solidFill>
                <a:effectLst>
                  <a:outerShdw blurRad="38100" dist="38100" dir="2700000" algn="tl">
                    <a:srgbClr val="000000">
                      <a:alpha val="43137"/>
                    </a:srgbClr>
                  </a:outerShdw>
                </a:effectLst>
                <a:latin typeface="Baskerville Old Face" panose="02020602080505020303" pitchFamily="18" charset="0"/>
                <a:cs typeface="Times New Roman" panose="02020603050405020304" pitchFamily="18" charset="0"/>
              </a:rPr>
              <a:t>Testing Hypotheses About Population Proportion p</a:t>
            </a:r>
          </a:p>
        </p:txBody>
      </p:sp>
      <p:sp>
        <p:nvSpPr>
          <p:cNvPr id="5" name="Date Placeholder 4"/>
          <p:cNvSpPr>
            <a:spLocks noGrp="1"/>
          </p:cNvSpPr>
          <p:nvPr>
            <p:ph type="dt" sz="half" idx="12"/>
          </p:nvPr>
        </p:nvSpPr>
        <p:spPr/>
        <p:txBody>
          <a:bodyPr/>
          <a:lstStyle/>
          <a:p>
            <a:fld id="{5696FA07-9548-4DC5-9B02-D09EF60198FD}"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98</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67097313"/>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𝑝</m:t>
                    </m:r>
                  </m:oMath>
                </a14:m>
                <a:r>
                  <a:rPr lang="en-US" sz="2800" dirty="0">
                    <a:latin typeface="Times New Roman" panose="02020603050405020304" pitchFamily="18" charset="0"/>
                    <a:cs typeface="Times New Roman" panose="02020603050405020304" pitchFamily="18" charset="0"/>
                  </a:rPr>
                  <a:t> .</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2119"/>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487753E2-0FB6-420B-8E9E-040858DCC895}" type="datetime5">
              <a:rPr lang="en-NZ" altLang="en-US" smtClean="0"/>
              <a:t>30-May-23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99</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089068057"/>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69280538</TotalTime>
  <Pages>44</Pages>
  <Words>7967</Words>
  <Application>Microsoft Office PowerPoint</Application>
  <PresentationFormat>On-screen Show (4:3)</PresentationFormat>
  <Paragraphs>1065</Paragraphs>
  <Slides>113</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5" baseType="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lpstr>Definition: A Statistical Hypothesis is a claim or statement about population parameters such as population proportion or population mean  etc.</vt:lpstr>
      <vt:lpstr>PowerPoint Presentation</vt:lpstr>
      <vt:lpstr>PowerPoint Presentation</vt:lpstr>
      <vt:lpstr>PowerPoint Presentation</vt:lpstr>
      <vt:lpstr>PowerPoint Presentation</vt:lpstr>
      <vt:lpstr>PowerPoint Presentation</vt:lpstr>
      <vt:lpstr>Example:  In a court case                      H0 : Defendant is innocent</vt:lpstr>
      <vt:lpstr>PowerPoint Presentation</vt:lpstr>
      <vt:lpstr>Testing Hypotheses About Population Mean 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 (will be updated later on)</vt:lpstr>
      <vt:lpstr>Testing Hypotheses About Population Proportion p</vt:lpstr>
      <vt:lpstr>PowerPoint Presentation</vt:lpstr>
      <vt:lpstr>PowerPoint Presentation</vt:lpstr>
      <vt:lpstr>PowerPoint Presentation</vt:lpstr>
      <vt:lpstr>PowerPoint Presentation</vt:lpstr>
      <vt:lpstr>PowerPoint Presentation</vt:lpstr>
      <vt:lpstr>Exercises (will be updated later on)</vt:lpstr>
      <vt:lpstr>Testing Hypotheses About Population Variance σ^2</vt:lpstr>
      <vt:lpstr>PowerPoint Presentation</vt:lpstr>
      <vt:lpstr>PowerPoint Presentation</vt:lpstr>
      <vt:lpstr>PowerPoint Presentation</vt:lpstr>
      <vt:lpstr>PowerPoint Presentation</vt:lpstr>
      <vt:lpstr>PowerPoint Presentation</vt:lpstr>
      <vt:lpstr>PowerPoint Presentation</vt:lpstr>
      <vt:lpstr>Exercises (will be updated later 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Thevarajah Mayooran</cp:lastModifiedBy>
  <cp:revision>225</cp:revision>
  <cp:lastPrinted>2018-03-12T22:30:18Z</cp:lastPrinted>
  <dcterms:created xsi:type="dcterms:W3CDTF">1997-06-30T19:10:05Z</dcterms:created>
  <dcterms:modified xsi:type="dcterms:W3CDTF">2023-05-30T07:24:39Z</dcterms:modified>
</cp:coreProperties>
</file>